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notesSlides/notesSlide9.xml" ContentType="application/vnd.openxmlformats-officedocument.presentationml.notesSlide+xml"/>
  <Override PartName="/ppt/ink/ink2.xml" ContentType="application/inkml+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44"/>
  </p:notesMasterIdLst>
  <p:handoutMasterIdLst>
    <p:handoutMasterId r:id="rId45"/>
  </p:handoutMasterIdLst>
  <p:sldIdLst>
    <p:sldId id="1777" r:id="rId2"/>
    <p:sldId id="1779" r:id="rId3"/>
    <p:sldId id="1780" r:id="rId4"/>
    <p:sldId id="1781" r:id="rId5"/>
    <p:sldId id="1793" r:id="rId6"/>
    <p:sldId id="1814" r:id="rId7"/>
    <p:sldId id="1815" r:id="rId8"/>
    <p:sldId id="1817" r:id="rId9"/>
    <p:sldId id="1818" r:id="rId10"/>
    <p:sldId id="1820" r:id="rId11"/>
    <p:sldId id="1819" r:id="rId12"/>
    <p:sldId id="1795" r:id="rId13"/>
    <p:sldId id="1794" r:id="rId14"/>
    <p:sldId id="1821" r:id="rId15"/>
    <p:sldId id="1797" r:id="rId16"/>
    <p:sldId id="1798" r:id="rId17"/>
    <p:sldId id="1799" r:id="rId18"/>
    <p:sldId id="1800" r:id="rId19"/>
    <p:sldId id="1801" r:id="rId20"/>
    <p:sldId id="1802" r:id="rId21"/>
    <p:sldId id="1803" r:id="rId22"/>
    <p:sldId id="1804" r:id="rId23"/>
    <p:sldId id="1805" r:id="rId24"/>
    <p:sldId id="1806" r:id="rId25"/>
    <p:sldId id="1807" r:id="rId26"/>
    <p:sldId id="1808" r:id="rId27"/>
    <p:sldId id="1809" r:id="rId28"/>
    <p:sldId id="1811" r:id="rId29"/>
    <p:sldId id="1810" r:id="rId30"/>
    <p:sldId id="1812" r:id="rId31"/>
    <p:sldId id="1822" r:id="rId32"/>
    <p:sldId id="1823" r:id="rId33"/>
    <p:sldId id="1824" r:id="rId34"/>
    <p:sldId id="1825" r:id="rId35"/>
    <p:sldId id="1826" r:id="rId36"/>
    <p:sldId id="1827" r:id="rId37"/>
    <p:sldId id="1828" r:id="rId38"/>
    <p:sldId id="1829" r:id="rId39"/>
    <p:sldId id="1830" r:id="rId40"/>
    <p:sldId id="1831" r:id="rId41"/>
    <p:sldId id="1832" r:id="rId42"/>
    <p:sldId id="1834" r:id="rId43"/>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C95ECB"/>
    <a:srgbClr val="333399"/>
    <a:srgbClr val="0000FF"/>
    <a:srgbClr val="FF0066"/>
    <a:srgbClr val="008000"/>
    <a:srgbClr val="D60093"/>
    <a:srgbClr val="33CC33"/>
    <a:srgbClr val="FF0000"/>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43" autoAdjust="0"/>
    <p:restoredTop sz="88328" autoAdjust="0"/>
  </p:normalViewPr>
  <p:slideViewPr>
    <p:cSldViewPr>
      <p:cViewPr>
        <p:scale>
          <a:sx n="125" d="100"/>
          <a:sy n="125" d="100"/>
        </p:scale>
        <p:origin x="688" y="144"/>
      </p:cViewPr>
      <p:guideLst>
        <p:guide orient="horz" pos="2160"/>
        <p:guide pos="2880"/>
      </p:guideLst>
    </p:cSldViewPr>
  </p:slideViewPr>
  <p:notesTextViewPr>
    <p:cViewPr>
      <p:scale>
        <a:sx n="100" d="100"/>
        <a:sy n="100"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2/27/19</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2.775"/>
    </inkml:context>
    <inkml:brush xml:id="br0">
      <inkml:brushProperty name="width" value="0.05292" units="cm"/>
      <inkml:brushProperty name="height" value="0.05292" units="cm"/>
      <inkml:brushProperty name="color" value="#FF0000"/>
    </inkml:brush>
  </inkml:definitions>
  <inkml:trace contextRef="#ctx0" brushRef="#br0">7923 7815 6964,'-9'0'589,"0"0"1,-1 0 0,0-2-388,1-2 1,-1-5 0,4-8 0,-1-5 0,-2-5 0,0-2 0,0-5 39,-1-4 0,-2 2 0,-1-8 0,0 3 0,1 0 0,2-3 0,1-4-59,-1-3 0,3-3 1,-1-2-1,3-2 1,2-2-1,1-3-111,2-1 0,2-6 1,2-2-1,5 2 1,2 1-1,3 6-52,-1 3 1,4 3 0,1 6-1,-2 3 1,-1 4 0,-2 3 41,0 2 0,0-1 0,0 1 1,0 1-1,1 1 0,-1 3 49,0 2 0,0-3-111,0 5 1,-1-1 71,-3 5 0,2-1-460,-2 1 1,3 4-398,1 0 1,-4 5 143,0-5 363,-1 6-681,5-9 0,1 10-20,-1-2 979,0-4 0,6-5 0,1-8 0</inkml:trace>
  <inkml:trace contextRef="#ctx0" brushRef="#br0" timeOffset="1">7502 7302 7788,'-2'-8'572,"-1"5"1,-1 6 0,1 6-275,1 3 1,2 5 0,2 2-1,1 2 1,3 2 0,1 1-256,3-3 1,-3 4 0,2-4 0,1-1 0,2-1 0,1-1 0,1-1-71,-1-1 1,0-2 0,0-4 0,0-3-1,0-1 72,0-3 1,1-2 0,-1-1 0,0 0 0,0-1 0,0-3 47,0-5 1,1-7 0,-1-3 0,0 0-1,-1-2 1,-2-1 43,-1-6 1,-2 2-1,3-5 1,-3 2-1,1 0 1,-2 0-338,0 4 0,2-1 1,-3 4-1,-1-2 1,2 1-1,1 1 200,1-1 0,9-8 0,-2-3 0</inkml:trace>
  <inkml:trace contextRef="#ctx0" brushRef="#br0" timeOffset="2">8554 5328 7569,'-7'6'189,"-3"-6"1,5 0-1,1-6 438,-2-1 0,-1-3 0,-6 7 0,0 4-316,-1 7 0,6 2 0,0 0-173,3-1-139,-6 0 0,5 4 0,-4 0 0,1 0 0,1 0 0,-1 0-42,0 0 0,5-1 0,-4-2 0,3-1 0,0 0 0,1 0 109,-1-1 1,1 1 0,5 4 0,4 1-44,4-1 1,2-5 0,4 0 0,1-2 0,2-3 0,-1-2-41,2-1 0,-4 0 0,2 0 0,-2 0 0,-2 0 164,0 0 1,-1 6 0,-3 3 22,-5 2 0,-2-2 1,-4 0-1,-2 0 0,-5-1 1,-3 0-1,-1-1-300,0 0 1,0-4-1,0 2 1,-1-4-703,1-1 1,0 0-1,0 0 832,0 0 0,0-6 0,-1-1 0</inkml:trace>
  <inkml:trace contextRef="#ctx0" brushRef="#br0" timeOffset="3">8699 5052 7569,'7'-13'210,"-1"0"0,-6-1 0,-1 3 0,-2 1 0,-3 2 1,0 4 195,0 5 0,1 7 0,2 8 0,-2 3 0,2 1 0,2 4-263,1 0 1,0 9 0,0 2 0,1 3 0,2 1 0,2 1 0,-1-1 0,2 1-277,3-1 1,-2-1 0,0-1 0,1-2 0,-1 0 0,2-2-1019,-2-2 1,3-8-1,-4-2 1151,1-2 0,-4-2 0,3-3 0</inkml:trace>
  <inkml:trace contextRef="#ctx0" brushRef="#br0" timeOffset="4">8962 5328 7569,'-11'2'195,"0"1"0,3 1 0,-3-1 0,0-2 2033,-2-1-2043,5 0 1,1 2 0,4 4 0,-1 5 0,1 7-1,1 4 16,2 6 0,0-2 0,0 5 0,0-4 0,2 0 0,2-2-196,5-4 0,3 1 0,1-7 0,1-5 0,2-2 0,3-6-65,2 0 1,-5-8 0,2-3 0,-4-2 0,-1-4 21,1-3 1,-7 2-1,-3-6 1,-4 1-1,-3-1 1,-4 1-1,-3 1-18,-5-1 1,-1 5 0,3-1 0,0 2 0,-2 2-615,-2 0 0,2 5 0,-3 4 0,5 4 0,4 4 670,5 5 0,3 3 0,1 1 0</inkml:trace>
  <inkml:trace contextRef="#ctx0" brushRef="#br0" timeOffset="5">9147 5381 7430,'8'0'714,"0"1"0,-1 4 0,0 3-374,4 4 0,-4 3 0,0 2 1,1 4-1,-3 1 0,3 0 1,-2 1-205,-1 2 0,4 6 1,-4-1-1,-1-1 0,0-1 1,2-1-87,1-1 0,-4-1 0,2-2 1,-4-2-1,-1-2 45,0-3 1,-1-3 0,-2-6-64,-2-7 0,-3-7 0,2-11 0,0-5 0,-1-5 0,1-4-49,0-2 1,2-1 0,4-4 0,0 1-1,0 1 1,0 4 0,0 0 125,0 4 1,1 1 0,2 2-1,3 1-39,1 3 1,2-1 0,4 5 0,0 2 0,0 2 0,1 2 0,-1 2-68,0 1 1,2 6 0,1-1 0,1 2 0,-1 2 0,-1 0-71,-2 0 0,0 6 0,-1 3 0,-3 3 0,-4 1 112,1 0 1,-6 2 0,2 2 0,-7 4 0,-2 0 0,-5 0-139,-4-2 0,2 3 0,-4-5 0,2-1 1,0-1-1136,-2-2 673,1 0 0,8-1 0,2-2-350,1-1 0,2-7 0,5-2 0,3-8 905,5-3 0,3-8 0,1-2 0</inkml:trace>
  <inkml:trace contextRef="#ctx0" brushRef="#br0" timeOffset="6">9568 5328 7262,'9'0'345,"-1"0"392,3 0 1,-4 0-1,2 0 1,1 0-415,2 0 1,1-4-1,0-2 1,0-1-1,0-4 1,0 0-216,1-2 1,-1-5 0,0 1 0,0-1 0,-1-1 0,-4-2 28,-3 1 0,1 0 0,-2 3 0,-1 0 0,-3 1-171,-4 1 0,1 2 1,-6 1-1,-1 4 1,-2 3-1,-1 4 1,0 1-121,0 0 0,-5 10 1,0 3-1,2 3 1,2 3-1,1 3 86,-1 3 1,3-3 0,2 0 0,5 1-1,2 2 80,2 1 1,2-4-1,0 0 1,4 0-1,2 0 1,2-1 92,2-2 1,1 3-1,1-5 1,2-2 0,2-4-1,0-3-374,1-2 1,-3-2 0,4-4 0,1 0 0,-1-2 268,3-2 0,8-9 0,3-8 0</inkml:trace>
  <inkml:trace contextRef="#ctx0" brushRef="#br0" timeOffset="7">9765 11433 6714,'0'-6'-795,"-1"6"772,-4 7 0,4-3-55,-4-4 108,4-5 1,1-1 0,-1 4 37,-4 5 682,4 7-329,-5-8 0,4 5 0,-1-2-230,-1 3 1,0 1 0,4 3 0,0 2 0,0 1-104,0 0 1,0-1 0,0 2 0,0 2 0,0-2 0,0-1-112,0-2 0,0 0 0,0 0 0,0 0 0,0 0 65,0 1 0,-5-1 0,1 0 0,1 0 0,2 0 18,1 0 0,0 1 0,0-1 0,0 0 1,0 0-1,0 2-49,0 2 0,0-2 1,0 4-1,-2 0 1,-1 1-1,-1 2-40,1 0 0,1-4 1,2 4-1,0-1 0,0 0 1,0-2 9,0 0 1,0-4 0,0 2-1,0-2 1,0-2 0,0 0 36,0 0 1,0 2 0,0 1 0,0 1-1,0 1 1,0 1 17,0 3 0,0-2 0,0 2 0,2 0 0,1 0-96,1 0 1,2-4 0,-3 2 0,1-1 0,1-3-1,-1 0 1,0 0-36,-1 2 0,-1-1 0,-2-3 0,0-1 83,0 0 0,0 0 1,0 0-1,0 0 0,0 1 62,0-1 1,0 1 0,0 2-1,0 3 1,0 0 0,0 2 0,1-1-55,4 4 1,-4-1 0,4 0 0,-4-1 0,0 0-54,4-1 1,-4 2 0,4-4-1,-4 0 1,-1 0 0,0-3 4,0-1 0,-1-2 112,-4 0 0,4 0 0,-4 1 0,4-1 8,1 0 0,0 0 0,0 2 1,0 2-1,0 5 0,0 3-159,0 1 0,0 1 1,0-1-1,0 0 0,0 0 1,1-1-50,4-3 1,-4 2 0,4-7 0,-4-1 0,-1-1 47,0-2 0,5 0 1,-1 0 198,-1 1 1,-2 0 0,-1 2-1,0 3 1,0 0 0,0 2-76,0-1 1,-4 2 0,0 4 0,1 1 0,1-1 0,2 0-74,0 1 0,0-1 1,0-1-1,0-2 1,0-2-1,0-2-76,0-3 0,0-6 1,2-1 123,2 1 0,-3-3 0,4 2 1,-4 1 44,-1 2 0,0 3 1,0 2-1,-1 5 1,-2 4-32,-1 5 0,-5-3 0,4 4 1,2-1-1,2-1 0,1-2 29,0-4 0,0 0 1,0-3-1,0-1 1,0-2-21,0-3 0,0-7 0,0 1-35,0 1 0,0-2 0,0 0 0,0 3 0,0 0-20,0 2 1,0 2 0,0 1 0,0 2 0,0-2 0,0 0 1,0 1 0,0-2 0,0 3 0,0-4 60,0-1 0,-1-5-469,-4-4 0,4-4 432,-4-4 0,4-4 0,1-5 0</inkml:trace>
  <inkml:trace contextRef="#ctx0" brushRef="#br0" timeOffset="8">10463 12590 6958,'-8'-5'55,"3"-4"1,-1-1 0,-3 1 0,-1 6 0,1 6 278,5 6 0,2-2 0,1 2 1,-2 1-1,-2 2 0,2 1-300,2 0 1,1 0 0,0 0 0,0 0-1,0 0 1,0 2 0,0 1 0,0 3-14,0 2 1,0 1 0,0 5 0,0 3 0,0 2-32,0 1 1,0 2 0,0 3 0,0-1 0,1-3 0,2-1-61,2 1 0,1-5 0,-4 0 1,3-4-1,-1-4 0,1-1 39,-1 1 1,0-5 0,-4 1 0,0-2 0,0-1 88,0 4 0,0-2 0,0 4 1,0 1-1,0 1 0,0 4 8,0 3 0,0 2 0,0-3 0,0 1 0,0 3 1,0 0-54,0 1 1,-4-3 0,0-3 0,1-3 0,1 0 0,2-4-65,0-1 0,2-1 1,1-5-1,1 0 1,-1 0 73,-2 1 0,-1-6 1,0 1-1,0 1 0,0 2 1,-1 3 18,-3 2 0,2 4 0,-4 5 0,2 0 0,-1 2-44,3 3 0,0-4 1,2 4-1,0-3 0,0-2 1,0-1-1,0-2-114,0-1 0,0-6 0,0 2 0,2-5 0,0-3 118,3-1 0,-1 0 0,-4 4 1,0 0 22,0 0 0,0 2 1,0 1-1,0 2 1,0-1-20,0 2 0,-1-4 1,-2 4-1,-2-2 1,3 1-49,0-2 1,2-1 0,0-2 0,0 0-4,0 0 0,4-4 101,1 0 1,-1-5 0,-4 5-1,0 1-63,0 2 1,0 1-1,0 0 1,-1-1-1,-2-2-379,-2-1 1,1-9-488,4-5 0,0-3 873,0-14 0,0 0 0,0-5 0</inkml:trace>
  <inkml:trace contextRef="#ctx0" brushRef="#br0" timeOffset="9">10239 14880 7569,'-9'7'-8,"2"-1"1,0 0 0,1 2 0,0 4-1,3 1 1,1 0 0,2 0 241,0 1 1,2-6 0,1 1 0,3 1 0,0 2 0,1 1-61,0 0 1,-2 6-1,2 3 1,0 5-1,1 5 1,2 7-124,1 8 0,3 10 1,-1 4-1,1 5 1,4 4-1,-7-33 1,0 1-75,1 1 1,1-1 0,0-1 0,0 0 0,0-2-1,0 0 1,14 32 0,-1-3 0,0-2-141,1-5 1,-1-5-1,0-2 1,1-2-1,-3 0 1,-2-1 58,-4-3 0,1 3 0,0 0 0,0 1 0,1 0 0,-1 2 158,0 1 1,3 0 0,-3-1 0,2-3 0,2-2-1,2-3 37,1-1 1,1-1 0,-1-4 0,0-2-1,1-6-101,-1-3 1,-1 1 0,-2-7 0,-1 0 0,0 0-1,0-3-74,0-1 0,-6-1 0,2 2 0,-4 2 0,-1-1 0,1 1 17,-1-1 0,0 5 0,0-3 0,0 0 0,-1 0-582,-3-3 649,2 5 0,-3-1 0,5 7 0</inkml:trace>
  <inkml:trace contextRef="#ctx0" brushRef="#br0" timeOffset="10">10160 15353 7569,'-13'7'46,"0"-1"1,0-1 0,-1-1 0,3 0 0,0 1 0,3 1 729,-3 1 0,6-6-676,0-1 0,4-5 0,1-9 0,0 1 0,1 0 1,2 0-48,1 0 1,1 0-1,-4 0 1,2-2-1,2-1 1,-2-3 15,-2-2 1,3 4 0,1-5 0,-2-2-1,0 1-33,1 1 1,-2-3-1,2 5 1,-3-2-1,1 1 1,1 2-4,1 3 0,1-3 1,-4 2-1,2 1-72,1 1 0,2 3 0,-3 2 0,1 1 0,7 8 119,-3 1 0,0 3 0,-1 9 0,0 2 0,-1 2 0,2 3-49,-1 3 0,2 3 0,5 1 0,2 1 0,2-1 0,-2 2-111,-1 2 1,2-2 0,2 4 0,0-1-1,2 0 1,-2-2-321,0-1 1,3 3 0,-5-1 0,1-1 0,-1-1 399,1-1 0,-1-1 0,-4 0 0</inkml:trace>
  <inkml:trace contextRef="#ctx0" brushRef="#br0" timeOffset="11">11647 17221 7569,'-1'-7'107,"-2"4"0,-2 6 1,2 6-1,2 4 1,1 3-1,0 4 1,0 4-1,0 4 43,0-1 0,0 7 1,0 1-1,0 3 1,0 2-1,1-2 1,2-2-280,2-1 1,5-4 0,-3 3 0,2-2 0,0-3 0,1-1-416,2-2 1,-3-1 0,-2-2 543,-1-1 0,4 0 0,-3 4 0</inkml:trace>
  <inkml:trace contextRef="#ctx0" brushRef="#br0" timeOffset="12">11831 17734 7569,'-7'6'-86,"3"-4"1,8 2 0,5-2-1,4-2 1,3 0 0,2 0 273,-2 0 1,0 0 0,0 0-1,1 0 1,0 0 0,-3 0-1,-1-2-191,0-2 0,-1 1 0,-3-6 1,-3-1-1,-2-2 0,1-3 20,-2-2 0,-2 1 1,-1-6-1,0-1 0,0-2 1,0-2 4,0 1 1,-4 1 0,-1 2 0,1 2 0,-1 2-65,1 3 0,-2 6 1,2 3-1,-5 1-104,-3 3 1,-1 7 0,1 5 0,2 3 0,1 2-1,-1 3 74,-1 0 0,2 2 1,1-3-1,3 3 0,0 2 1,1 2 113,-1 2 1,1 1 0,4 0-1,2 1 1,2 1 0,5-1 6,2 0 0,3 2 0,0-7 1,2 1-1,3-1 0,0-4-288,0-4 1,3-1-1,-3-1 1,0-2 0,2-2 238,-1-2 0,-4-2 0,3-6 0,0-3 0,3-9 0,3-6 0,-3-5 0,-2-1 0,-1-1 0,-2 0 0,-3-3 0,-1 0 0,6-1 0,2 5 0</inkml:trace>
  <inkml:trace contextRef="#ctx0" brushRef="#br0" timeOffset="13">12410 17550 7569,'-8'-4'-50,"-1"-1"1,-1 3 0,-2 0 0,-1 2 130,0 0 0,0 0 0,-1 0 0,1 0 1,0 0-1,1 2 58,4 2 0,-4 3 0,3 6 0,-3 1 0,1 0 1,0 2-135,3 2 0,3 5 0,-2-2 1,1 1-1,3-1 0,2 1-38,1-1 0,1-2 0,4-6 0,3-1 0,4-4 0,1-3-4,0-4 0,1-1 0,-1 0 0,0-1 1,0-4 10,0-3 0,-4-4 0,0-3 0,0-1 0,-1-1 1,0 1 24,-3 1 1,0 2 0,-4 0-1,2 0 112,2-1 1,0 7-78,0 3 1,-2 2 0,6 2 0,1 0-35,1 0 0,-2 2 0,0 1 0,1 3 0,2 1 0,1 3-187,0 2 0,0-1 1,-1 0-1,-2-3 1,-1 3-1,1 0-1189,2 3 1376,1-1 0,-5 0 0,-3 0 0</inkml:trace>
  <inkml:trace contextRef="#ctx0" brushRef="#br0" timeOffset="14">12779 17695 7569,'0'13'-1053,"-1"-1"1214,-4-3 0,-2 1 0,-6-6 0,1-2 0,2-5 0,2-6 88,3-3 0,0-2 0,5-2 0,0-3 1,0 0-1,0-2-53,0 1 1,0 4 0,0-3 0,0 1 0,2 0-142,2 2 0,-1 2 0,6 1 0,1 1 0,2 3-334,1 5 0,0 2 0,0 2 0,0 0 279,0 0 0,6 0 0,2 0 0</inkml:trace>
  <inkml:trace contextRef="#ctx0" brushRef="#br0" timeOffset="15">13134 17471 7569,'-8'0'148,"-1"0"0,0 2 0,2 2 0,2 5 0,4 3 0,2 1 1,2 0-1,3 0-25,1 0 0,-4-4 0,2 0 1,-4 1-1,1 0-209,2-1 1,-3 3-1,4-4 1,-2 3 98,1-3 1,-1-2 0,4-7 0,1-4 0,-1-5 0,2-4 112,-2-4 1,5-5 0,-3 2 0,2-1 0,2 2 0,-1 1 3,-3 3 1,3 1-1,-5 2 1,2 1-172,-1 3 1,-3-1 0,4 7 0,1 5 0,-3 4 0,0 7 0,1 0 0,-2 2-34,-1 2 0,6-2 1,-3 2-1,3-2 0,-1-3 1,-1-2-379,1-1 1,2-5 0,1 3 0,1-1-1,3-3 452,0-1 0,1-2 0,-5 0 0</inkml:trace>
  <inkml:trace contextRef="#ctx0" brushRef="#br0" timeOffset="16">13569 17432 7548,'0'13'174,"1"0"0,2 2 0,3 1 1,0 1-59,0-1 0,-1 1 0,-2-1 1,3 3-1,0 0 0,1 0-172,1-3 0,-4-2 0,3-1 0,-1 1 0,-1-3-1269,0-2 1325,-3-3 0,4-6 0,-6 0 0</inkml:trace>
  <inkml:trace contextRef="#ctx0" brushRef="#br0" timeOffset="17">13529 17300 7569,'-13'13'426,"1"1"0,2-1 1,3 0-343,1 0 1,3-4-1,7-2 1,5-1-85,3-3 0,7-2 0,1-1 0</inkml:trace>
  <inkml:trace contextRef="#ctx0" brushRef="#br0" timeOffset="18">13832 17445 7569,'-5'28'140,"0"0"1,-1-1 0,-2-2 0,3 0 174,-1 0 0,-3 0 1,5-2-1,1-2 0,1-2 1,2-3-1,0-2 86,0-1 0,2-7-460,2-6 0,2-7 0,6-9 0,-1-3 0,4-2 0,0-2 68,-1-2 0,-1-1 0,0 0 0,1-1 0,-1 2 0,-2 3 114,-2 5 1,1 2 0,-5 2 0,-1 1 0,1 2 37,-1 1 0,2 6 0,-2-1-184,5 3 1,3 2 0,-1 3 0,0 5 0,-3 1-69,3-1 0,-1 7 0,0-2 0,-3 0 0,1 2 0,-1 0-86,3 2 0,-4-1 1,0-3-1,0-1 1,1 0-1,2-1-199,0-4 1,-5-2 0,5-6 0,1-1 0,2-5 80,1-7 1,-1-2 0,-2-5 0,-1-1 0,-1 2 0,1-1 185,0-1 0,-5 5 0,4-1 0,-1 2 0,-1 2 446,0 0 0,0 4 0,-3 0 168,1-1 1,2 4 0,-3 0 37,1 0 1,0 6 0,-4 0-319,0 8 1,-4 3 0,0 4 0,1 1 0,1 2 0,2-2-101,0-2 0,0-1 1,2 1-1,2-3-196,5-2 1,-2 1-1,2-7 27,1-4 0,0-7 0,-1-8 1,-3-1-1,-2-1 0,1 1 93,-2-1 1,3 1 0,-2 3-1,-1 1 1,0 0 326,1 0 1,-1 6-295,6 2 1,0 11 0,4 6-1,0 5-110,0 4 1,-4 2 0,0 7 0,0 2 0,-2 0 0,-1 1-94,0 1 1,-5 1-1,3 5 1,-2-2 0,-4-2 92,-2-1 1,1 0 0,-6 3 0,1-1 0,-1-3 0,0-2 63,-1-3 0,-2-3 0,-1-2 0,1-4 0,2-2 0,1-5-114,-1-3 1,-2-7 0,-1 1 0,-2-2-1,-1-2 1,-3-2-2331,-1-2 2408,4-9 0,-15-14 0,3-6 0</inkml:trace>
  <inkml:trace contextRef="#ctx0" brushRef="#br0" timeOffset="19">15464 17498 7110,'0'13'-258,"-2"0"0,-1 0 0,-1 0 0,0 0 258,-2 1 0,4-1 0,-4 0 0</inkml:trace>
  <inkml:trace contextRef="#ctx0" brushRef="#br0" timeOffset="20">15424 17616 8555,'-7'-13'0,"3"0"0,1 1 366,-2 3 1,4-2 0,-4 2-1,2-3-310,-1-1 0,3 0 0,-4 0 0,4-1 0,1 1 1,0 0-1,0-2 0,1-2 0,4-5 0,3-3-28,4-1 1,1 0-1,0-2 1,1-1 0,-1-2-1,0 3 20,0 5 0,0-1 0,-1 7 0,-2 2 0,-1 5-284,1 6 1,2 4 0,1 4 0,0 5 0,0 2-1318,0 3 1553,7-1 0,0 0 0,6 0 0</inkml:trace>
  <inkml:trace contextRef="#ctx0" brushRef="#br0" timeOffset="21">15911 17169 7569,'-1'7'186,"-2"-4"1,-3-5 0,-1-2 0,-2 0 105,2-2 0,-5 3 0,3-4 1,-3 1-1,-1 3 0,0 1-75,0 2 0,0 6 1,0 4-1,-2 5 0,0 4 1,-1 3-191,0 6 1,9-2 0,-6 5 0,2-3-1,4-2 1,3 0-176,2 0 1,2-5-1,2-5 1,2-4 0,5-5-1,3-1-93,1-3 0,0-2 0,0-2 1,0-2-1,-1-3 0,-2-3 327,-1-5 0,-5 0 1,4-3-1,-1 2 0,-1 2 121,0 0 1,0 0-1,-2 0 1,3 0-1,2-1-88,0 1 1,-2 4-1,3 2 1,-1 0-144,1 0 0,2 4 1,1-2-1,0 4 0,1 1-15,-1 0 1,0 7 0,0 5 0,0 4 0,0 1-235,0 2 0,1 0 1,-1 5-1,0-4 0,-1 1 1,-2-2-876,-1 0 1,-2 0 1147,2-2 0,2 4 0,-3 5 0</inkml:trace>
  <inkml:trace contextRef="#ctx0" brushRef="#br0" timeOffset="22">16293 16656 7569,'0'-14'-187,"0"1"1,-2 0-1,-2 1 753,-5 4 1,2 2 0,0 7 0,-1 4 0,2 3-303,1 4 0,0 7 0,5 5 0,0 6 0,0 8 0,0 5 0,0 0 1,0 1-196,0 0 1,5 4-1,0-2 1,3-1 0,1 0-1,-1-2-568,1-2 1,0-6 0,3 0 0,-2 0-1,-3 0-10,-1 0 0,4-6 0,-3 2 0,2-5 0,-1-2 0,-1-4 509,0-1 0,2-1 0,4-5 0</inkml:trace>
  <inkml:trace contextRef="#ctx0" brushRef="#br0" timeOffset="23">16214 17129 7569,'-6'13'132,"5"-4"1,-4 0-1,4 1 1,1 2-1,1 1 1,4 0-1,3-1 1,6-2-1,2-3 1,3 1-1,1-2 75,3-1 1,2 0 0,2-5-1,-1 0 1,0-2 0,-1-1-227,-3-1 0,1-6 0,-4 1 0,2-1 0,1 0 0,0-1 75,0-3 0,-6 1 0,1-6 0,-2 0 1,-2-3-1,-1-3 24,-3-2 0,-3 3 0,-6 0 0,0 2 0,0 0 0,-2 0-58,-2 0 0,-4 6 1,-5-1-1,0 2 0,0 2 1,0 1-7,0 4 1,-5 2 0,0 6 0,2 0 0,2 1 0,1 4-15,-1 3 0,6 6 0,-1 2 0,0 3 1,2 0-1,2 1 5,4 1 0,1 0 0,0 6 0,0 1 1,1 1-1,4 3 172,4 2 0,2 1 0,4 4 0,2-1 0,5-1 0,3-4-48,2-1 0,-1-5 0,0-7 0,1-1 0,-1-3 0,0-3-512,0-4 1,1-3-1,1-7 1,1-5 0,2-7-764,-2-8 1,3-4 1143,-1-1 0,-1-12 0,-3-3 0</inkml:trace>
  <inkml:trace contextRef="#ctx0" brushRef="#br0" timeOffset="24">12700 14222 7451,'-6'7'178,"-1"-1"0,-6-6 0,0 0 0,-1-2 1,3-2-1,0-5 0,4-2 0,0-3 0,1 1 1,0 0-1,3 0 310,2 0 1,1-6 0,1-2-1,4 1-516,3 2 0,0 10 0,0 3 0,1 5 0,0 5 0,0 3-28,1 4 1,-3 7 0,1 3-1,-3 4 1,-2 3 32,-1 2 0,-2 4 1,0-4-1,0-2 0,0-1 1,-2-3 29,-2-3 0,3-3 0,-5-8 0,1 0 0,-1-4 19,-1-1 1,3-2 0,-5-5 0,-1-4 0,-1-3-88,3-4 1,-3-6 0,6-1 0,-1 0 0,0 0-1,3 2 68,2-2 0,1 4 1,0-2-1,0 2 0,0 2 1,0 0 131,0 0 0,0-1 1,0 1-1,1 2 0,2 0 1,3 4 48,1 1 0,2 2 0,4 4 0,0 0 0,0 1-161,1 4 0,-1 6 0,-2 8 1,-2 0-1,-3 2-96,0-1 1,-5 1 0,2 2 0,-4-2 0,-5-2 0,-1-3-44,-4-2 1,-2 2 0,-3-1 0,-1-5 0,0-2 0,3-6 146,1 0 0,0-4 0,-1 0 0,3-4 30,2-2 0,3-2 1,5-6-1,-2-3 0,-2-1 1,2-4-42,2-1 1,5 3 0,2 0 0,1 1-1,4-1 1,0 1-7,3 2 0,3 2 0,1 3 0,-2 3 0,0 2 0,0 3 103,1 0 0,1 5 0,-5-2 0,-1 6 1,-2 6-1,-3 2-10,-1 2 1,3 1 0,-5-1 0,-1 1 0,-1 2 0,-2 2-143,0-2 0,0-1 0,0-2 0,-2 0 0,-1 0-1355,-1 0 1386,-6-5 0,-3 3 0,-8-3 0</inkml:trace>
  <inkml:trace contextRef="#ctx0" brushRef="#br0" timeOffset="25">12950 14209 7569,'-13'7'62,"4"-1"1,2-5-1,-1 2 1,1 1 0,-3-1-1,0 0 1,-1 0 0,4 3-1,0 1 504,0 4 0,4 5 1,-3 1-1,1 1 0,1-1 1,1 1-286,2-2 1,2 3 0,5-1 0,7-4 0,8-2 0,5-5 0,5-1 8,4-3 0,4-2 0,5-2 1,4-3-1,5-4 0,4-1-112,4 1 0,4-3 1,1-5-1,-1-1 1,1-1-1,1-1-166,4-3 0,-35 10 0,1 0 0,3-2 0,0 1 1,1 1-1,0-1 0,1 1 0,1 1-46,0 0 1,0 0-1,0 3 1,0 0-1,2-1 1,0 0 0,-2 1-1,1 0 1,0 1-1,0 0 1,-1-1 0,0 1-47,-1 1 1,0 0-1,31-2 1,-4-3-1,-4 3 1,3-1 143,-1 2 0,-6-5 1,-5 3-1,-5-3 1,-6 1-1,-2 0 10,-5 3 1,-12 0 0,-1 0 0,-5 2 0,-4 1 0,-2 0-98,-6-3 1,4 5 0,-5-3 0,1 1 0,-2-3 0,-2 0-384,0-1 1,1 0-1,-5-4 1,0 0-1,0-2 1,0-2-4002,0-5 4407,-6-3 0,-1-7 0,-7-2 0</inkml:trace>
  <inkml:trace contextRef="#ctx0" brushRef="#br0" timeOffset="26">15714 13432 7569,'-8'6'120,"-3"-3"1,3 6 0,0 0 0,0-1 0,3 1 0,2 1 0,1 2-1,4 1 1,1 0 0,1 1 0,0-1 35,2 0 0,-3 2 1,4 1-1,-1 1 0,-3 1 1,-1-1-1,-2 1-272,0-2 0,4-2 1,0 0-1,1-3 105,1-2 1,-1-5-1,6-8 1,-4-6-1,0-6 1,-1-6 61,0-3 1,3-3 0,-3-1 0,0-3 0,1 0 75,0 0-1,-2-4 1,2 6 0,0 1 0,-1 1 0,0 3 624,-3 3 0,-2 3-507,-1 6 0,0 7 1,0 7-1,0 11 1,2 10-1,1 7-330,1 6 1,6 3 0,-1 0 0,1-1-1,0-3-169,-1-2 0,0-3 1,4-6-1,0-2 1,1-4-1,-1-5-105,0-6 0,0-5 1,0-2-1,-1-4 1,-2-5 297,-1-6 1,-6-4-1,1-5 1,-2 1 0,-2 4-1,0 0 262,0-1 0,0 5 1,0-2-1,1 4 1,2 1 152,1 0 0,2 5 0,-1 4-354,3 2 0,4 4 0,1 2 1,0 4-1,1 0-41,-1 1 1,1-2 0,2 4 0,2-3 0,-2 3 0,-1 2-155,-2 4 0,0-2 0,0 4 1,-1-2-1,-2 1 0,-1 0-605,1 1 0,0-9 0,1 3 801,-3-1 0,1-1 0,4 2 0</inkml:trace>
  <inkml:trace contextRef="#ctx0" brushRef="#br0" timeOffset="27">16451 13209 7569,'0'-6'429,"0"6"-199,0 7 1,0 6 0,1 5 0,2 4-1,2 3 1,-3 2-113,0 4 1,-2 1-1,0 5 1,0-4-1,0 0 1,1-4-512,4-1 0,-2-8 0,4-2 393,-1-4 0,4-6 0,-3-3 0</inkml:trace>
  <inkml:trace contextRef="#ctx0" brushRef="#br0" timeOffset="28">16438 13011 8281,'0'14'130,"-2"-1"1,-1 1 0,-1 2 0,1 2 0,1-2-1,2-1-80,0-2-50,6 0 0,2 0 0,5 0 0</inkml:trace>
  <inkml:trace contextRef="#ctx0" brushRef="#br0" timeOffset="29">16793 13196 7569,'0'26'55,"0"2"0,0-1 1,0 1-1,0-4 1,1-4-1,2-4-88,2-1 0,4-6 0,-4-2 0,3-1 108,2-3 1,2-9-1,-1-6 1,0-6 0,-3-1-1,1-1 172,-2 0 0,4 3 1,-6-2-1,3 2 1,1-1 103,-2 2 0,5 2 0,-5 1 0,2-1-72,-1 1 1,-3 4-1,4 2 1,1 0-112,2 0 0,-4 4 0,0 0 1,-1 6-1,0 5 0,2 6-109,-2 3 0,5 4 0,-5 5 0,2 0 0,0-1 0,0 0-148,-2 1 0,3-7 0,-4 6 0,1-3 0,4-3 0,-1 0-812,-1-3 1,2-1-1,-2-2-1686,3 0 2587,-5-6 0,5-1 0,-5-6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3.025"/>
    </inkml:context>
    <inkml:brush xml:id="br0">
      <inkml:brushProperty name="width" value="0.09071" units="cm"/>
      <inkml:brushProperty name="height" value="0.09071" units="cm"/>
      <inkml:brushProperty name="color" value="#FF0000"/>
    </inkml:brush>
  </inkml:definitions>
  <inkml:trace contextRef="#ctx0" brushRef="#br0">18249 4506 7583,'0'-13'-78,"0"3"-268,0-3 212,0 7-51,0 2-233,0 4 86,4 0 147,-3 0 185,4 0 0,-5-4 0,0-1 0</inkml:trace>
  <inkml:trace contextRef="#ctx0" brushRef="#br0" timeOffset="1">18352 4506 7569,'5'-4'799,"-1"3"-357,-4-3-400,0 4 13,0 8 18,0-1 1,-3 9-741,0-3 1,0 2 197,3-2 0,0-1 469,0-3 0,0-4 0,0 0 0</inkml:trace>
</inkml:ink>
</file>

<file path=ppt/media/image11.png>
</file>

<file path=ppt/media/image14.png>
</file>

<file path=ppt/media/image14.tiff>
</file>

<file path=ppt/media/image20.png>
</file>

<file path=ppt/media/image23.png>
</file>

<file path=ppt/media/image29.png>
</file>

<file path=ppt/media/image30.png>
</file>

<file path=ppt/media/image32.tiff>
</file>

<file path=ppt/media/image33.png>
</file>

<file path=ppt/media/image33.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2/27/19</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9" Type="http://schemas.openxmlformats.org/officeDocument/2006/relationships/hyperlink" Target="https://en.wikipedia.org/wiki/Conditional_mutual_information" TargetMode="External"/><Relationship Id="rId20" Type="http://schemas.openxmlformats.org/officeDocument/2006/relationships/hyperlink" Target="https://en.wikipedia.org/wiki/Bit" TargetMode="External"/><Relationship Id="rId10" Type="http://schemas.openxmlformats.org/officeDocument/2006/relationships/hyperlink" Target="https://en.wikipedia.org/wiki/Relative_entropy" TargetMode="External"/><Relationship Id="rId11" Type="http://schemas.openxmlformats.org/officeDocument/2006/relationships/hyperlink" Target="https://en.wikipedia.org/wiki/Entropy_rate" TargetMode="External"/><Relationship Id="rId12" Type="http://schemas.openxmlformats.org/officeDocument/2006/relationships/hyperlink" Target="https://en.wikipedia.org/wiki/Asymptotic_equipartition_property" TargetMode="External"/><Relationship Id="rId13" Type="http://schemas.openxmlformats.org/officeDocument/2006/relationships/hyperlink" Target="https://en.wikipedia.org/wiki/Rate%E2%80%93distortion_theory" TargetMode="External"/><Relationship Id="rId14" Type="http://schemas.openxmlformats.org/officeDocument/2006/relationships/hyperlink" Target="https://en.wikipedia.org/wiki/Shannon's_source_coding_theorem" TargetMode="External"/><Relationship Id="rId15" Type="http://schemas.openxmlformats.org/officeDocument/2006/relationships/hyperlink" Target="https://en.wikipedia.org/wiki/Channel_capacity" TargetMode="External"/><Relationship Id="rId16" Type="http://schemas.openxmlformats.org/officeDocument/2006/relationships/hyperlink" Target="https://en.wikipedia.org/wiki/Noisy-channel_coding_theorem" TargetMode="External"/><Relationship Id="rId17" Type="http://schemas.openxmlformats.org/officeDocument/2006/relationships/hyperlink" Target="https://en.wikipedia.org/wiki/Shannon%E2%80%93Hartley_theorem" TargetMode="External"/><Relationship Id="rId18" Type="http://schemas.openxmlformats.org/officeDocument/2006/relationships/hyperlink" Target="https://en.wikipedia.org/wiki/Template:Information_theory" TargetMode="External"/><Relationship Id="rId19" Type="http://schemas.openxmlformats.org/officeDocument/2006/relationships/hyperlink" Target="https://en.wikipedia.org/wiki/Probability_distribution" TargetMode="External"/><Relationship Id="rId1" Type="http://schemas.openxmlformats.org/officeDocument/2006/relationships/notesMaster" Target="../notesMasters/notesMaster1.xml"/><Relationship Id="rId2" Type="http://schemas.openxmlformats.org/officeDocument/2006/relationships/slide" Target="../slides/slide7.xml"/><Relationship Id="rId3" Type="http://schemas.openxmlformats.org/officeDocument/2006/relationships/hyperlink" Target="https://en.wikipedia.org/wiki/Information_theory" TargetMode="External"/><Relationship Id="rId4" Type="http://schemas.openxmlformats.org/officeDocument/2006/relationships/hyperlink" Target="https://en.wikipedia.org/wiki/Entropy_(information_theory)" TargetMode="External"/><Relationship Id="rId5" Type="http://schemas.openxmlformats.org/officeDocument/2006/relationships/hyperlink" Target="https://en.wikipedia.org/wiki/Differential_entropy" TargetMode="External"/><Relationship Id="rId6" Type="http://schemas.openxmlformats.org/officeDocument/2006/relationships/hyperlink" Target="https://en.wikipedia.org/wiki/Conditional_entropy" TargetMode="External"/><Relationship Id="rId7" Type="http://schemas.openxmlformats.org/officeDocument/2006/relationships/hyperlink" Target="https://en.wikipedia.org/wiki/Joint_entropy" TargetMode="External"/><Relationship Id="rId8" Type="http://schemas.openxmlformats.org/officeDocument/2006/relationships/hyperlink" Target="https://en.wikipedia.org/wiki/Mutual_information"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weight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represents how important that input feature is to the classification decision, and can be positive (meaning the feature is associated with the class) or negative (meaning the feature is not associated with the class). Thus we might expect in a sentiment task the word </a:t>
            </a:r>
            <a:r>
              <a:rPr lang="en-US" sz="1200" i="1" kern="1200" dirty="0">
                <a:solidFill>
                  <a:schemeClr val="tx1"/>
                </a:solidFill>
                <a:effectLst/>
                <a:latin typeface="+mn-lt"/>
                <a:ea typeface="+mn-ea"/>
                <a:cs typeface="+mn-cs"/>
              </a:rPr>
              <a:t>awesome </a:t>
            </a:r>
            <a:r>
              <a:rPr lang="en-US" sz="1200" kern="1200" dirty="0">
                <a:solidFill>
                  <a:schemeClr val="tx1"/>
                </a:solidFill>
                <a:effectLst/>
                <a:latin typeface="+mn-lt"/>
                <a:ea typeface="+mn-ea"/>
                <a:cs typeface="+mn-cs"/>
              </a:rPr>
              <a:t>to have a high positive weight, and </a:t>
            </a:r>
            <a:r>
              <a:rPr lang="en-US" sz="1200" i="1" kern="1200" dirty="0">
                <a:solidFill>
                  <a:schemeClr val="tx1"/>
                </a:solidFill>
                <a:effectLst/>
                <a:latin typeface="+mn-lt"/>
                <a:ea typeface="+mn-ea"/>
                <a:cs typeface="+mn-cs"/>
              </a:rPr>
              <a:t>abysmal </a:t>
            </a:r>
            <a:r>
              <a:rPr lang="en-US" sz="1200" kern="1200" dirty="0">
                <a:solidFill>
                  <a:schemeClr val="tx1"/>
                </a:solidFill>
                <a:effectLst/>
                <a:latin typeface="+mn-lt"/>
                <a:ea typeface="+mn-ea"/>
                <a:cs typeface="+mn-cs"/>
              </a:rPr>
              <a:t>to have a very negative weight. The </a:t>
            </a:r>
            <a:r>
              <a:rPr lang="en-US" sz="1200" b="0" kern="1200" dirty="0">
                <a:solidFill>
                  <a:schemeClr val="tx1"/>
                </a:solidFill>
                <a:effectLst/>
                <a:latin typeface="+mn-lt"/>
                <a:ea typeface="+mn-ea"/>
                <a:cs typeface="+mn-cs"/>
              </a:rPr>
              <a:t>bias term</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intercept</a:t>
            </a:r>
            <a:r>
              <a:rPr lang="en-US" sz="1200" kern="1200" dirty="0">
                <a:solidFill>
                  <a:schemeClr val="tx1"/>
                </a:solidFill>
                <a:effectLst/>
                <a:latin typeface="+mn-lt"/>
                <a:ea typeface="+mn-ea"/>
                <a:cs typeface="+mn-cs"/>
              </a:rPr>
              <a:t>, is another real number that’s added to the weighted inputs.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But note that nothing forces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to be a legal probability, that is, to lie between 0 and 1. In fact, since weights are real-valued, the output might even be negative;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ranges from −∞ to ∞. </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1503717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 the name suggests, neural networks were inspired by the brain’s computation mechanism, which consists of computation units called neurons. While the connections between artificial neural networks and the brain are in fact rather slim, we repeat the metaphor here for complete- ness. In the metaphor, a neuron is a computational unit that has scalar inputs and outputs. Each input has an associated weight. e neuron multiplies each input by its weight, and then sums1 them, applies a nonlinear function to the result, and passes it to its output. Figure 4.1 shows such a neuron.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3889570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neurons are connected to each other, forming a network: the output of a neuron may feed into the inputs of one or more neurons. Such networks were shown to be very capable computational devices. If the weights are set correctly, a neural network with enough neurons and a nonlinear activation function can approximate a very wide range of mathematical functions (we will be more precise about this later). </a:t>
            </a:r>
          </a:p>
          <a:p>
            <a:endParaRPr lang="en-US" dirty="0" smtClean="0"/>
          </a:p>
          <a:p>
            <a:r>
              <a:rPr lang="en-US" sz="1200" kern="1200" dirty="0" smtClean="0">
                <a:solidFill>
                  <a:schemeClr val="tx1"/>
                </a:solidFill>
                <a:effectLst/>
                <a:latin typeface="+mn-lt"/>
                <a:ea typeface="+mn-ea"/>
                <a:cs typeface="+mn-cs"/>
              </a:rPr>
              <a:t>A typical feed-forward neural network may be drawn as shown. Each circle is a neuron, with incoming arrows being the neuron’s inputs and outgoing arrows being the neuron’s outputs. Each arrow carries a weight, reflecting its importance (not shown). Neurons are arranged in layers, reflecting the flow of information. The bottom layer has no incoming arrows, and is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input to the network. the top-most layer has no outgoing arrows, and is the output of the network. The other layers are considered “hidden.” thee sigmoid shape inside the neurons in the middle layers represent a nonlinear function (i.e., the logistic function) that is applied to the neuron’s value before passing it to the output. In the figure, each neuron is connected to all of the neurons in the next layer—this is called a fully connected layer or an affine layer.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14</a:t>
            </a:fld>
            <a:endParaRPr lang="en-US"/>
          </a:p>
        </p:txBody>
      </p:sp>
    </p:spTree>
    <p:extLst>
      <p:ext uri="{BB962C8B-B14F-4D97-AF65-F5344CB8AC3E}">
        <p14:creationId xmlns:p14="http://schemas.microsoft.com/office/powerpoint/2010/main" val="561047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Image from http://</a:t>
            </a:r>
            <a:r>
              <a:rPr lang="en-US" dirty="0" err="1" smtClean="0"/>
              <a:t>news.mit.edu</a:t>
            </a:r>
            <a:r>
              <a:rPr lang="en-US" dirty="0" smtClean="0"/>
              <a:t>/2017/new-tool-offers-snapshots-neuron-activity-0626</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413500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Image from http://</a:t>
            </a:r>
            <a:r>
              <a:rPr lang="en-US" dirty="0" err="1" smtClean="0"/>
              <a:t>news.mit.edu</a:t>
            </a:r>
            <a:r>
              <a:rPr lang="en-US" dirty="0" smtClean="0"/>
              <a:t>/2017/new-tool-offers-snapshots-neuron-activity-0626</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18491366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Thee vector resulting from each linear transform is referred to as </a:t>
            </a:r>
            <a:r>
              <a:rPr lang="en-US" sz="1200" b="1" kern="1200" dirty="0" smtClean="0">
                <a:solidFill>
                  <a:schemeClr val="tx1"/>
                </a:solidFill>
                <a:effectLst/>
                <a:latin typeface="+mn-lt"/>
                <a:ea typeface="+mn-ea"/>
                <a:cs typeface="+mn-cs"/>
              </a:rPr>
              <a:t>a layer</a:t>
            </a:r>
            <a:r>
              <a:rPr lang="en-US" sz="1200" kern="1200" dirty="0" smtClean="0">
                <a:solidFill>
                  <a:schemeClr val="tx1"/>
                </a:solidFill>
                <a:effectLst/>
                <a:latin typeface="+mn-lt"/>
                <a:ea typeface="+mn-ea"/>
                <a:cs typeface="+mn-cs"/>
              </a:rPr>
              <a:t>. The outer-most linear transform results in the output layer and the other linear transforms result in hidden layers. Each hidden layer is followed by a nonlinear activation. In some cases, such as in the last layer of our example, the bias vectors are forced to 0 (“dropped”). </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Layers resulting from linear transformations are often referred to as fully connected, or affine. Other types of architectures exist. In particular, image recognition problems benefit from convolutional and pooling layers. Such layers have uses also in language processing.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Networks with several hidden layers are said to be deep networks, hence the name deep learning. 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17</a:t>
            </a:fld>
            <a:endParaRPr lang="en-US"/>
          </a:p>
        </p:txBody>
      </p:sp>
    </p:spTree>
    <p:extLst>
      <p:ext uri="{BB962C8B-B14F-4D97-AF65-F5344CB8AC3E}">
        <p14:creationId xmlns:p14="http://schemas.microsoft.com/office/powerpoint/2010/main" val="16340250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When describing a neural network, one should specify the dimensions of the layers and the input. A layer will expect a d</a:t>
            </a:r>
            <a:r>
              <a:rPr lang="en-US" sz="1200" i="1" kern="1200" dirty="0" smtClean="0">
                <a:solidFill>
                  <a:schemeClr val="tx1"/>
                </a:solidFill>
                <a:effectLst/>
                <a:latin typeface="+mn-lt"/>
                <a:ea typeface="+mn-ea"/>
                <a:cs typeface="+mn-cs"/>
              </a:rPr>
              <a:t>in </a:t>
            </a:r>
            <a:r>
              <a:rPr lang="en-US" sz="1200" kern="1200" dirty="0" smtClean="0">
                <a:solidFill>
                  <a:schemeClr val="tx1"/>
                </a:solidFill>
                <a:effectLst/>
                <a:latin typeface="+mn-lt"/>
                <a:ea typeface="+mn-ea"/>
                <a:cs typeface="+mn-cs"/>
              </a:rPr>
              <a:t>dimensional vector as its input, and transform it into a </a:t>
            </a:r>
            <a:r>
              <a:rPr lang="en-US" sz="1200" kern="1200" dirty="0" err="1" smtClean="0">
                <a:solidFill>
                  <a:schemeClr val="tx1"/>
                </a:solidFill>
                <a:effectLst/>
                <a:latin typeface="+mn-lt"/>
                <a:ea typeface="+mn-ea"/>
                <a:cs typeface="+mn-cs"/>
              </a:rPr>
              <a:t>d</a:t>
            </a:r>
            <a:r>
              <a:rPr lang="en-US" sz="1200" i="1" kern="1200" dirty="0" err="1" smtClean="0">
                <a:solidFill>
                  <a:schemeClr val="tx1"/>
                </a:solidFill>
                <a:effectLst/>
                <a:latin typeface="+mn-lt"/>
                <a:ea typeface="+mn-ea"/>
                <a:cs typeface="+mn-cs"/>
              </a:rPr>
              <a:t>out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dimensional vector. e dimensionality of the layer is taken to be the dimensionality of its output. For a fully connected layer </a:t>
            </a:r>
            <a:r>
              <a:rPr lang="en-US" sz="1200" kern="1200" dirty="0" err="1" smtClean="0">
                <a:solidFill>
                  <a:schemeClr val="tx1"/>
                </a:solidFill>
                <a:effectLst/>
                <a:latin typeface="+mn-lt"/>
                <a:ea typeface="+mn-ea"/>
                <a:cs typeface="+mn-cs"/>
              </a:rPr>
              <a:t>l.x</a:t>
            </a:r>
            <a:r>
              <a:rPr lang="en-US" sz="1200" kern="1200" dirty="0" smtClean="0">
                <a:solidFill>
                  <a:schemeClr val="tx1"/>
                </a:solidFill>
                <a:effectLst/>
                <a:latin typeface="+mn-lt"/>
                <a:ea typeface="+mn-ea"/>
                <a:cs typeface="+mn-cs"/>
              </a:rPr>
              <a:t>/ D </a:t>
            </a:r>
            <a:r>
              <a:rPr lang="en-US" sz="1200" kern="1200" dirty="0" err="1" smtClean="0">
                <a:solidFill>
                  <a:schemeClr val="tx1"/>
                </a:solidFill>
                <a:effectLst/>
                <a:latin typeface="+mn-lt"/>
                <a:ea typeface="+mn-ea"/>
                <a:cs typeface="+mn-cs"/>
              </a:rPr>
              <a:t>xW</a:t>
            </a:r>
            <a:r>
              <a:rPr lang="en-US" sz="1200" kern="1200" dirty="0" smtClean="0">
                <a:solidFill>
                  <a:schemeClr val="tx1"/>
                </a:solidFill>
                <a:effectLst/>
                <a:latin typeface="+mn-lt"/>
                <a:ea typeface="+mn-ea"/>
                <a:cs typeface="+mn-cs"/>
              </a:rPr>
              <a:t> C b with input dimensionality d</a:t>
            </a:r>
            <a:r>
              <a:rPr lang="en-US" sz="1200" i="1" kern="1200" dirty="0" smtClean="0">
                <a:solidFill>
                  <a:schemeClr val="tx1"/>
                </a:solidFill>
                <a:effectLst/>
                <a:latin typeface="+mn-lt"/>
                <a:ea typeface="+mn-ea"/>
                <a:cs typeface="+mn-cs"/>
              </a:rPr>
              <a:t>in </a:t>
            </a:r>
            <a:r>
              <a:rPr lang="en-US" sz="1200" kern="1200" dirty="0" smtClean="0">
                <a:solidFill>
                  <a:schemeClr val="tx1"/>
                </a:solidFill>
                <a:effectLst/>
                <a:latin typeface="+mn-lt"/>
                <a:ea typeface="+mn-ea"/>
                <a:cs typeface="+mn-cs"/>
              </a:rPr>
              <a:t>and output dimensionality d</a:t>
            </a:r>
            <a:r>
              <a:rPr lang="en-US" sz="1200" i="1" kern="1200" dirty="0" smtClean="0">
                <a:solidFill>
                  <a:schemeClr val="tx1"/>
                </a:solidFill>
                <a:effectLst/>
                <a:latin typeface="+mn-lt"/>
                <a:ea typeface="+mn-ea"/>
                <a:cs typeface="+mn-cs"/>
              </a:rPr>
              <a:t>out</a:t>
            </a:r>
            <a:r>
              <a:rPr lang="en-US" sz="1200" kern="1200" dirty="0" smtClean="0">
                <a:solidFill>
                  <a:schemeClr val="tx1"/>
                </a:solidFill>
                <a:effectLst/>
                <a:latin typeface="+mn-lt"/>
                <a:ea typeface="+mn-ea"/>
                <a:cs typeface="+mn-cs"/>
              </a:rPr>
              <a:t>,thedimensionsofxis1􏰎</a:t>
            </a:r>
            <a:r>
              <a:rPr lang="en-US" sz="1200" kern="1200" dirty="0" err="1" smtClean="0">
                <a:solidFill>
                  <a:schemeClr val="tx1"/>
                </a:solidFill>
                <a:effectLst/>
                <a:latin typeface="+mn-lt"/>
                <a:ea typeface="+mn-ea"/>
                <a:cs typeface="+mn-cs"/>
              </a:rPr>
              <a:t>d</a:t>
            </a:r>
            <a:r>
              <a:rPr lang="en-US" sz="1200" i="1" kern="1200" dirty="0" err="1" smtClean="0">
                <a:solidFill>
                  <a:schemeClr val="tx1"/>
                </a:solidFill>
                <a:effectLst/>
                <a:latin typeface="+mn-lt"/>
                <a:ea typeface="+mn-ea"/>
                <a:cs typeface="+mn-cs"/>
              </a:rPr>
              <a:t>in</a:t>
            </a:r>
            <a:r>
              <a:rPr lang="en-US" sz="1200" kern="1200" dirty="0" err="1" smtClean="0">
                <a:solidFill>
                  <a:schemeClr val="tx1"/>
                </a:solidFill>
                <a:effectLst/>
                <a:latin typeface="+mn-lt"/>
                <a:ea typeface="+mn-ea"/>
                <a:cs typeface="+mn-cs"/>
              </a:rPr>
              <a:t>,ofW</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isd</a:t>
            </a:r>
            <a:r>
              <a:rPr lang="en-US" sz="1200" i="1" kern="1200" dirty="0" err="1" smtClean="0">
                <a:solidFill>
                  <a:schemeClr val="tx1"/>
                </a:solidFill>
                <a:effectLst/>
                <a:latin typeface="+mn-lt"/>
                <a:ea typeface="+mn-ea"/>
                <a:cs typeface="+mn-cs"/>
              </a:rPr>
              <a:t>in</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d</a:t>
            </a:r>
            <a:r>
              <a:rPr lang="en-US" sz="1200" i="1" kern="1200" dirty="0" err="1" smtClean="0">
                <a:solidFill>
                  <a:schemeClr val="tx1"/>
                </a:solidFill>
                <a:effectLst/>
                <a:latin typeface="+mn-lt"/>
                <a:ea typeface="+mn-ea"/>
                <a:cs typeface="+mn-cs"/>
              </a:rPr>
              <a:t>out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andofbis1􏰎</a:t>
            </a:r>
            <a:r>
              <a:rPr lang="en-US" sz="1200" kern="1200" dirty="0" err="1" smtClean="0">
                <a:solidFill>
                  <a:schemeClr val="tx1"/>
                </a:solidFill>
                <a:effectLst/>
                <a:latin typeface="+mn-lt"/>
                <a:ea typeface="+mn-ea"/>
                <a:cs typeface="+mn-cs"/>
              </a:rPr>
              <a:t>d</a:t>
            </a:r>
            <a:r>
              <a:rPr lang="en-US" sz="1200" i="1" kern="1200" dirty="0" err="1" smtClean="0">
                <a:solidFill>
                  <a:schemeClr val="tx1"/>
                </a:solidFill>
                <a:effectLst/>
                <a:latin typeface="+mn-lt"/>
                <a:ea typeface="+mn-ea"/>
                <a:cs typeface="+mn-cs"/>
              </a:rPr>
              <a:t>out</a:t>
            </a:r>
            <a:r>
              <a:rPr lang="en-US" sz="1200" kern="1200" dirty="0" smtClean="0">
                <a:solidFill>
                  <a:schemeClr val="tx1"/>
                </a:solidFill>
                <a:effectLst/>
                <a:latin typeface="+mn-lt"/>
                <a:ea typeface="+mn-ea"/>
                <a:cs typeface="+mn-cs"/>
              </a:rPr>
              <a:t>.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995601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smtClean="0"/>
              <a:t>d</a:t>
            </a:r>
            <a:r>
              <a:rPr lang="en-US" b="1" i="1" baseline="-25000" dirty="0" err="1" smtClean="0"/>
              <a:t>out</a:t>
            </a:r>
            <a:r>
              <a:rPr lang="en-US" b="1" i="1" dirty="0" smtClean="0"/>
              <a:t> </a:t>
            </a:r>
            <a:r>
              <a:rPr lang="en-US" dirty="0" smtClean="0"/>
              <a:t>= 1:</a:t>
            </a:r>
            <a:r>
              <a:rPr lang="en-US" baseline="0" dirty="0" smtClean="0"/>
              <a:t> </a:t>
            </a:r>
            <a:r>
              <a:rPr lang="en-US" sz="1200" kern="1200" dirty="0" smtClean="0">
                <a:solidFill>
                  <a:schemeClr val="tx1"/>
                </a:solidFill>
                <a:effectLst/>
                <a:latin typeface="+mn-lt"/>
                <a:ea typeface="+mn-ea"/>
                <a:cs typeface="+mn-cs"/>
              </a:rPr>
              <a:t>Such networks can be used for regression (or scoring) by considering the value of the output, or for binary classification by consulting the sign of the output.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19</a:t>
            </a:fld>
            <a:endParaRPr lang="en-US"/>
          </a:p>
        </p:txBody>
      </p:sp>
    </p:spTree>
    <p:extLst>
      <p:ext uri="{BB962C8B-B14F-4D97-AF65-F5344CB8AC3E}">
        <p14:creationId xmlns:p14="http://schemas.microsoft.com/office/powerpoint/2010/main" val="14117979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a:t>
            </a:r>
            <a:r>
              <a:rPr lang="en-US" sz="1200" kern="1200" dirty="0" smtClean="0">
                <a:solidFill>
                  <a:schemeClr val="tx1"/>
                </a:solidFill>
                <a:effectLst/>
                <a:latin typeface="+mn-lt"/>
                <a:ea typeface="+mn-ea"/>
                <a:cs typeface="+mn-cs"/>
              </a:rPr>
              <a:t>may suggest there is no reason to go beyond MLP1 to more complex architectures. However, the theoretical result does not discuss the learnability of the neural network (it states that a </a:t>
            </a:r>
            <a:r>
              <a:rPr lang="en-US" sz="1200" kern="1200" dirty="0" err="1" smtClean="0">
                <a:solidFill>
                  <a:schemeClr val="tx1"/>
                </a:solidFill>
                <a:effectLst/>
                <a:latin typeface="+mn-lt"/>
                <a:ea typeface="+mn-ea"/>
                <a:cs typeface="+mn-cs"/>
              </a:rPr>
              <a:t>represen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tation</a:t>
            </a:r>
            <a:r>
              <a:rPr lang="en-US" sz="1200" kern="1200" dirty="0" smtClean="0">
                <a:solidFill>
                  <a:schemeClr val="tx1"/>
                </a:solidFill>
                <a:effectLst/>
                <a:latin typeface="+mn-lt"/>
                <a:ea typeface="+mn-ea"/>
                <a:cs typeface="+mn-cs"/>
              </a:rPr>
              <a:t> exists, but does not say how easy or hard it is to set the parameters based on training data and a specific learning algorithm). It also does not guarantee that a training algorithm will find the correct function generating our training data. Finally, it does not state how large the hidden layer should be. Indeed, </a:t>
            </a:r>
            <a:r>
              <a:rPr lang="en-US" sz="1200" kern="1200" dirty="0" err="1" smtClean="0">
                <a:solidFill>
                  <a:schemeClr val="tx1"/>
                </a:solidFill>
                <a:effectLst/>
                <a:latin typeface="+mn-lt"/>
                <a:ea typeface="+mn-ea"/>
                <a:cs typeface="+mn-cs"/>
              </a:rPr>
              <a:t>Telgarsky</a:t>
            </a:r>
            <a:r>
              <a:rPr lang="en-US" sz="1200" kern="1200" dirty="0" smtClean="0">
                <a:solidFill>
                  <a:schemeClr val="tx1"/>
                </a:solidFill>
                <a:effectLst/>
                <a:latin typeface="+mn-lt"/>
                <a:ea typeface="+mn-ea"/>
                <a:cs typeface="+mn-cs"/>
              </a:rPr>
              <a:t> [2016] show that there exist neural networks with many layers of bounded size that cannot be approximated by networks with fewer layers unless these layers are exponentially large.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117707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e nonlinearity g can take many forms. ere is currently no good theory as to which </a:t>
            </a:r>
            <a:r>
              <a:rPr lang="en-US" sz="1200" kern="1200" dirty="0" err="1" smtClean="0">
                <a:solidFill>
                  <a:schemeClr val="tx1"/>
                </a:solidFill>
                <a:effectLst/>
                <a:latin typeface="+mn-lt"/>
                <a:ea typeface="+mn-ea"/>
                <a:cs typeface="+mn-cs"/>
              </a:rPr>
              <a:t>nonlin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earity</a:t>
            </a:r>
            <a:r>
              <a:rPr lang="en-US" sz="1200" kern="1200" dirty="0" smtClean="0">
                <a:solidFill>
                  <a:schemeClr val="tx1"/>
                </a:solidFill>
                <a:effectLst/>
                <a:latin typeface="+mn-lt"/>
                <a:ea typeface="+mn-ea"/>
                <a:cs typeface="+mn-cs"/>
              </a:rPr>
              <a:t> to apply in which conditions, and choosing the correct nonlinearity for a given task is for the most part an empirical question. I will now go over the common nonlinearities from the liter- </a:t>
            </a:r>
            <a:r>
              <a:rPr lang="en-US" sz="1200" kern="1200" dirty="0" err="1" smtClean="0">
                <a:solidFill>
                  <a:schemeClr val="tx1"/>
                </a:solidFill>
                <a:effectLst/>
                <a:latin typeface="+mn-lt"/>
                <a:ea typeface="+mn-ea"/>
                <a:cs typeface="+mn-cs"/>
              </a:rPr>
              <a:t>ature</a:t>
            </a:r>
            <a:r>
              <a:rPr lang="en-US" sz="1200" kern="1200" dirty="0" smtClean="0">
                <a:solidFill>
                  <a:schemeClr val="tx1"/>
                </a:solidFill>
                <a:effectLst/>
                <a:latin typeface="+mn-lt"/>
                <a:ea typeface="+mn-ea"/>
                <a:cs typeface="+mn-cs"/>
              </a:rPr>
              <a:t>: the sigmoid, </a:t>
            </a:r>
            <a:r>
              <a:rPr lang="en-US" sz="1200" kern="1200" dirty="0" err="1" smtClean="0">
                <a:solidFill>
                  <a:schemeClr val="tx1"/>
                </a:solidFill>
                <a:effectLst/>
                <a:latin typeface="+mn-lt"/>
                <a:ea typeface="+mn-ea"/>
                <a:cs typeface="+mn-cs"/>
              </a:rPr>
              <a:t>tanh</a:t>
            </a:r>
            <a:r>
              <a:rPr lang="en-US" sz="1200" kern="1200" dirty="0" smtClean="0">
                <a:solidFill>
                  <a:schemeClr val="tx1"/>
                </a:solidFill>
                <a:effectLst/>
                <a:latin typeface="+mn-lt"/>
                <a:ea typeface="+mn-ea"/>
                <a:cs typeface="+mn-cs"/>
              </a:rPr>
              <a:t>, hard </a:t>
            </a:r>
            <a:r>
              <a:rPr lang="en-US" sz="1200" kern="1200" dirty="0" err="1" smtClean="0">
                <a:solidFill>
                  <a:schemeClr val="tx1"/>
                </a:solidFill>
                <a:effectLst/>
                <a:latin typeface="+mn-lt"/>
                <a:ea typeface="+mn-ea"/>
                <a:cs typeface="+mn-cs"/>
              </a:rPr>
              <a:t>tanh</a:t>
            </a:r>
            <a:r>
              <a:rPr lang="en-US" sz="1200" kern="1200" dirty="0" smtClean="0">
                <a:solidFill>
                  <a:schemeClr val="tx1"/>
                </a:solidFill>
                <a:effectLst/>
                <a:latin typeface="+mn-lt"/>
                <a:ea typeface="+mn-ea"/>
                <a:cs typeface="+mn-cs"/>
              </a:rPr>
              <a:t> and the rectified linear unit (</a:t>
            </a:r>
            <a:r>
              <a:rPr lang="en-US" sz="1200" kern="1200" dirty="0" err="1" smtClean="0">
                <a:solidFill>
                  <a:schemeClr val="tx1"/>
                </a:solidFill>
                <a:effectLst/>
                <a:latin typeface="+mn-lt"/>
                <a:ea typeface="+mn-ea"/>
                <a:cs typeface="+mn-cs"/>
              </a:rPr>
              <a:t>ReLU</a:t>
            </a:r>
            <a:r>
              <a:rPr lang="en-US" sz="1200" kern="1200" dirty="0" smtClean="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14883746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practice, the </a:t>
            </a:r>
            <a:r>
              <a:rPr lang="en-US" sz="1200" kern="1200" dirty="0" err="1" smtClean="0">
                <a:solidFill>
                  <a:schemeClr val="tx1"/>
                </a:solidFill>
                <a:effectLst/>
                <a:latin typeface="+mn-lt"/>
                <a:ea typeface="+mn-ea"/>
                <a:cs typeface="+mn-cs"/>
              </a:rPr>
              <a:t>regularizers</a:t>
            </a:r>
            <a:r>
              <a:rPr lang="en-US" sz="1200" kern="1200" dirty="0" smtClean="0">
                <a:solidFill>
                  <a:schemeClr val="tx1"/>
                </a:solidFill>
                <a:effectLst/>
                <a:latin typeface="+mn-lt"/>
                <a:ea typeface="+mn-ea"/>
                <a:cs typeface="+mn-cs"/>
              </a:rPr>
              <a:t> R equate complexity with large weights, and work to keep the parameter values low. In particular, the </a:t>
            </a:r>
            <a:r>
              <a:rPr lang="en-US" sz="1200" kern="1200" dirty="0" err="1" smtClean="0">
                <a:solidFill>
                  <a:schemeClr val="tx1"/>
                </a:solidFill>
                <a:effectLst/>
                <a:latin typeface="+mn-lt"/>
                <a:ea typeface="+mn-ea"/>
                <a:cs typeface="+mn-cs"/>
              </a:rPr>
              <a:t>regularizers</a:t>
            </a:r>
            <a:r>
              <a:rPr lang="en-US" sz="1200" kern="1200" dirty="0" smtClean="0">
                <a:solidFill>
                  <a:schemeClr val="tx1"/>
                </a:solidFill>
                <a:effectLst/>
                <a:latin typeface="+mn-lt"/>
                <a:ea typeface="+mn-ea"/>
                <a:cs typeface="+mn-cs"/>
              </a:rPr>
              <a:t> R measure the norms of the parameter matrices, and drive the learner toward solutions with low norms. Common choices for R are the L2 norm, the L1 norm, and the elastic-net. </a:t>
            </a:r>
            <a:endParaRPr lang="en-US"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Another effective technique for preventing neural networks from overfitting the training data is dropout training [Hinton et al., 2012, Srivastava et al., 2014]. e dropout method is designed to prevent the network from learning to rely on specific weights. It works by randomly dropping (setting to 0) half of the neurons in the network (or in a specific layer) in each training example in the stochastic-gradient training. For example, consider the multi-layer perceptron with two hidden layers (MLP2):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8108644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But note that nothing forces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to be a legal probability, that is, to lie between 0 and 1. In fact, since weights are real-valued, the output might even be negative;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ranges from −∞ to ∞.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create a probability, we’ll pass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through the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n-US" sz="1200" kern="1200" dirty="0" err="1">
                <a:solidFill>
                  <a:schemeClr val="tx1"/>
                </a:solidFill>
                <a:effectLst/>
                <a:latin typeface="+mn-lt"/>
                <a:ea typeface="+mn-ea"/>
                <a:cs typeface="+mn-cs"/>
              </a:rPr>
              <a:t>σ</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 The sigmoid function (named because it looks like an </a:t>
            </a:r>
            <a:r>
              <a:rPr lang="en-US" sz="1200" i="1" kern="1200" dirty="0">
                <a:solidFill>
                  <a:schemeClr val="tx1"/>
                </a:solidFill>
                <a:effectLst/>
                <a:latin typeface="+mn-lt"/>
                <a:ea typeface="+mn-ea"/>
                <a:cs typeface="+mn-cs"/>
              </a:rPr>
              <a:t>s</a:t>
            </a:r>
            <a:r>
              <a:rPr lang="en-US" sz="1200" kern="1200" dirty="0">
                <a:solidFill>
                  <a:schemeClr val="tx1"/>
                </a:solidFill>
                <a:effectLst/>
                <a:latin typeface="+mn-lt"/>
                <a:ea typeface="+mn-ea"/>
                <a:cs typeface="+mn-cs"/>
              </a:rPr>
              <a:t>) is also called the </a:t>
            </a:r>
            <a:r>
              <a:rPr lang="en-US" sz="1200" b="0" kern="1200" dirty="0">
                <a:solidFill>
                  <a:schemeClr val="tx1"/>
                </a:solidFill>
                <a:effectLst/>
                <a:latin typeface="+mn-lt"/>
                <a:ea typeface="+mn-ea"/>
                <a:cs typeface="+mn-cs"/>
              </a:rPr>
              <a:t>logistic </a:t>
            </a:r>
            <a:r>
              <a:rPr lang="en-US" sz="1200" b="0" kern="1200" dirty="0" err="1">
                <a:solidFill>
                  <a:schemeClr val="tx1"/>
                </a:solidFill>
                <a:effectLst/>
                <a:latin typeface="+mn-lt"/>
                <a:ea typeface="+mn-ea"/>
                <a:cs typeface="+mn-cs"/>
              </a:rPr>
              <a:t>func</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and gives logistic regression its name.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a:t>
            </a:fld>
            <a:endParaRPr lang="en-US"/>
          </a:p>
        </p:txBody>
      </p:sp>
    </p:spTree>
    <p:extLst>
      <p:ext uri="{BB962C8B-B14F-4D97-AF65-F5344CB8AC3E}">
        <p14:creationId xmlns:p14="http://schemas.microsoft.com/office/powerpoint/2010/main" val="12593325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19962547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fundamental problem that makes language modeling and other learning problems </a:t>
            </a:r>
            <a:r>
              <a:rPr lang="en-US" sz="1200" kern="1200" dirty="0" err="1" smtClean="0">
                <a:solidFill>
                  <a:schemeClr val="tx1"/>
                </a:solidFill>
                <a:effectLst/>
                <a:latin typeface="+mn-lt"/>
                <a:ea typeface="+mn-ea"/>
                <a:cs typeface="+mn-cs"/>
              </a:rPr>
              <a:t>diffi</a:t>
            </a:r>
            <a:r>
              <a:rPr lang="en-US" sz="1200" kern="1200" dirty="0" smtClean="0">
                <a:solidFill>
                  <a:schemeClr val="tx1"/>
                </a:solidFill>
                <a:effectLst/>
                <a:latin typeface="+mn-lt"/>
                <a:ea typeface="+mn-ea"/>
                <a:cs typeface="+mn-cs"/>
              </a:rPr>
              <a:t>- cult is the </a:t>
            </a:r>
            <a:r>
              <a:rPr lang="en-US" sz="1200" i="1" kern="1200" dirty="0" smtClean="0">
                <a:solidFill>
                  <a:schemeClr val="tx1"/>
                </a:solidFill>
                <a:effectLst/>
                <a:latin typeface="+mn-lt"/>
                <a:ea typeface="+mn-ea"/>
                <a:cs typeface="+mn-cs"/>
              </a:rPr>
              <a:t>curse </a:t>
            </a:r>
            <a:r>
              <a:rPr lang="en-US" sz="1200" i="1" kern="1200" dirty="0" err="1" smtClean="0">
                <a:solidFill>
                  <a:schemeClr val="tx1"/>
                </a:solidFill>
                <a:effectLst/>
                <a:latin typeface="+mn-lt"/>
                <a:ea typeface="+mn-ea"/>
                <a:cs typeface="+mn-cs"/>
              </a:rPr>
              <a:t>ofdimensionality</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It is particularly obvious in the case when one wants to model the joint distribution between many discrete random variables (such as words in a sentence, or discrete attributes in a data-mining task). For example, if one wants to model the joint distribution of 10 consecutive words in a natural language with a vocabulary </a:t>
            </a:r>
            <a:r>
              <a:rPr lang="en-US" sz="1200" i="1" kern="1200" dirty="0" smtClean="0">
                <a:solidFill>
                  <a:schemeClr val="tx1"/>
                </a:solidFill>
                <a:effectLst/>
                <a:latin typeface="+mn-lt"/>
                <a:ea typeface="+mn-ea"/>
                <a:cs typeface="+mn-cs"/>
              </a:rPr>
              <a:t>V </a:t>
            </a:r>
            <a:r>
              <a:rPr lang="en-US" sz="1200" kern="1200" dirty="0" smtClean="0">
                <a:solidFill>
                  <a:schemeClr val="tx1"/>
                </a:solidFill>
                <a:effectLst/>
                <a:latin typeface="+mn-lt"/>
                <a:ea typeface="+mn-ea"/>
                <a:cs typeface="+mn-cs"/>
              </a:rPr>
              <a:t>of size 100,000, there are potentially 10000010 - 1 =1050 - 1 free parameters.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4083754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V is a finite vocabulary, including the unique symbols U for unknown words, &lt;s&gt; for sentence initial padding, and &lt;/s&gt; for end-of-sequence marking. e vocabulary size, </a:t>
            </a:r>
            <a:r>
              <a:rPr lang="en-US" sz="1200" kern="1200" dirty="0" err="1" smtClean="0">
                <a:solidFill>
                  <a:schemeClr val="tx1"/>
                </a:solidFill>
                <a:effectLst/>
                <a:latin typeface="+mn-lt"/>
                <a:ea typeface="+mn-ea"/>
                <a:cs typeface="+mn-cs"/>
              </a:rPr>
              <a:t>jV</a:t>
            </a:r>
            <a:r>
              <a:rPr lang="en-US" sz="1200" kern="1200" dirty="0" smtClean="0">
                <a:solidFill>
                  <a:schemeClr val="tx1"/>
                </a:solidFill>
                <a:effectLst/>
                <a:latin typeface="+mn-lt"/>
                <a:ea typeface="+mn-ea"/>
                <a:cs typeface="+mn-cs"/>
              </a:rPr>
              <a:t> j, ranges between 10,000–1,000,000 words, with the common sizes revolving around 70,000.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6324650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smtClean="0">
                <a:solidFill>
                  <a:schemeClr val="tx1"/>
                </a:solidFill>
                <a:effectLst/>
                <a:latin typeface="+mn-lt"/>
                <a:ea typeface="+mn-ea"/>
                <a:cs typeface="+mn-cs"/>
              </a:rPr>
              <a:t>Large output spaces Working with neural probabilistic language models with large output spaces (i.e., efficiently computing the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over the vocabulary) can be prohibitive both at training time and at test time. Dealing with large output spaces efficiently is an active research question. Some of the existing solutions are as follows. </a:t>
            </a:r>
            <a:endParaRPr lang="en-US" dirty="0" smtClean="0"/>
          </a:p>
          <a:p>
            <a:r>
              <a:rPr lang="en-US" sz="1200" kern="1200" dirty="0" smtClean="0">
                <a:solidFill>
                  <a:schemeClr val="tx1"/>
                </a:solidFill>
                <a:effectLst/>
                <a:latin typeface="+mn-lt"/>
                <a:ea typeface="+mn-ea"/>
                <a:cs typeface="+mn-cs"/>
              </a:rPr>
              <a:t>Hierarchical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[Morin and </a:t>
            </a:r>
            <a:r>
              <a:rPr lang="en-US" sz="1200" kern="1200" dirty="0" err="1" smtClean="0">
                <a:solidFill>
                  <a:schemeClr val="tx1"/>
                </a:solidFill>
                <a:effectLst/>
                <a:latin typeface="+mn-lt"/>
                <a:ea typeface="+mn-ea"/>
                <a:cs typeface="+mn-cs"/>
              </a:rPr>
              <a:t>Bengio</a:t>
            </a:r>
            <a:r>
              <a:rPr lang="en-US" sz="1200" kern="1200" dirty="0" smtClean="0">
                <a:solidFill>
                  <a:schemeClr val="tx1"/>
                </a:solidFill>
                <a:effectLst/>
                <a:latin typeface="+mn-lt"/>
                <a:ea typeface="+mn-ea"/>
                <a:cs typeface="+mn-cs"/>
              </a:rPr>
              <a:t>, 2005] allows to compute the probability of a single word in </a:t>
            </a:r>
            <a:r>
              <a:rPr lang="en-US" sz="1200" kern="1200" dirty="0" err="1" smtClean="0">
                <a:solidFill>
                  <a:schemeClr val="tx1"/>
                </a:solidFill>
                <a:effectLst/>
                <a:latin typeface="+mn-lt"/>
                <a:ea typeface="+mn-ea"/>
                <a:cs typeface="+mn-cs"/>
              </a:rPr>
              <a:t>O.log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jV</a:t>
            </a:r>
            <a:r>
              <a:rPr lang="en-US" sz="1200" kern="1200" dirty="0" smtClean="0">
                <a:solidFill>
                  <a:schemeClr val="tx1"/>
                </a:solidFill>
                <a:effectLst/>
                <a:latin typeface="+mn-lt"/>
                <a:ea typeface="+mn-ea"/>
                <a:cs typeface="+mn-cs"/>
              </a:rPr>
              <a:t> j/ time rather than </a:t>
            </a:r>
            <a:r>
              <a:rPr lang="en-US" sz="1200" kern="1200" dirty="0" err="1" smtClean="0">
                <a:solidFill>
                  <a:schemeClr val="tx1"/>
                </a:solidFill>
                <a:effectLst/>
                <a:latin typeface="+mn-lt"/>
                <a:ea typeface="+mn-ea"/>
                <a:cs typeface="+mn-cs"/>
              </a:rPr>
              <a:t>O.jV</a:t>
            </a:r>
            <a:r>
              <a:rPr lang="en-US" sz="1200" kern="1200" dirty="0" smtClean="0">
                <a:solidFill>
                  <a:schemeClr val="tx1"/>
                </a:solidFill>
                <a:effectLst/>
                <a:latin typeface="+mn-lt"/>
                <a:ea typeface="+mn-ea"/>
                <a:cs typeface="+mn-cs"/>
              </a:rPr>
              <a:t> j/. is is achieved by structuring the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computation as tree traversal, and the probability of each word as the product of branch selection decisions. Assuming one is interested in the probability of a single word (rather than getting the distribution over all words) this approach provides clear benefits in both training and testing time. Self-normalizing </a:t>
            </a:r>
            <a:r>
              <a:rPr lang="en-US" sz="1200" kern="1200" dirty="0" err="1" smtClean="0">
                <a:solidFill>
                  <a:schemeClr val="tx1"/>
                </a:solidFill>
                <a:effectLst/>
                <a:latin typeface="+mn-lt"/>
                <a:ea typeface="+mn-ea"/>
                <a:cs typeface="+mn-cs"/>
              </a:rPr>
              <a:t>aproaches</a:t>
            </a:r>
            <a:r>
              <a:rPr lang="en-US" sz="1200" kern="1200" dirty="0" smtClean="0">
                <a:solidFill>
                  <a:schemeClr val="tx1"/>
                </a:solidFill>
                <a:effectLst/>
                <a:latin typeface="+mn-lt"/>
                <a:ea typeface="+mn-ea"/>
                <a:cs typeface="+mn-cs"/>
              </a:rPr>
              <a:t>, such as noise-contrastive estimation (NCE) [</a:t>
            </a:r>
            <a:r>
              <a:rPr lang="en-US" sz="1200" kern="1200" dirty="0" err="1" smtClean="0">
                <a:solidFill>
                  <a:schemeClr val="tx1"/>
                </a:solidFill>
                <a:effectLst/>
                <a:latin typeface="+mn-lt"/>
                <a:ea typeface="+mn-ea"/>
                <a:cs typeface="+mn-cs"/>
              </a:rPr>
              <a:t>Mnih</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Teh</a:t>
            </a:r>
            <a:r>
              <a:rPr lang="en-US" sz="1200" kern="1200" dirty="0" smtClean="0">
                <a:solidFill>
                  <a:schemeClr val="tx1"/>
                </a:solidFill>
                <a:effectLst/>
                <a:latin typeface="+mn-lt"/>
                <a:ea typeface="+mn-ea"/>
                <a:cs typeface="+mn-cs"/>
              </a:rPr>
              <a:t>, 2012, </a:t>
            </a:r>
            <a:r>
              <a:rPr lang="en-US" sz="1200" kern="1200" dirty="0" err="1" smtClean="0">
                <a:solidFill>
                  <a:schemeClr val="tx1"/>
                </a:solidFill>
                <a:effectLst/>
                <a:latin typeface="+mn-lt"/>
                <a:ea typeface="+mn-ea"/>
                <a:cs typeface="+mn-cs"/>
              </a:rPr>
              <a:t>Vaswani</a:t>
            </a:r>
            <a:r>
              <a:rPr lang="en-US" sz="1200" kern="1200" dirty="0" smtClean="0">
                <a:solidFill>
                  <a:schemeClr val="tx1"/>
                </a:solidFill>
                <a:effectLst/>
                <a:latin typeface="+mn-lt"/>
                <a:ea typeface="+mn-ea"/>
                <a:cs typeface="+mn-cs"/>
              </a:rPr>
              <a:t> et al., 2013] or adding normalizing term to the training objective [Devlin et al., 2014]. e NCE approach improves training time performance by replacing the cross-entropy objective with a collection of binary classification problems, requiring the evaluation of the assigned scores for k random words rather than the entire vocabulary. It also improves test-time prediction by pushing the model toward producing “approximately normalized” </a:t>
            </a:r>
            <a:r>
              <a:rPr lang="en-US" sz="1200" kern="1200" dirty="0" err="1" smtClean="0">
                <a:solidFill>
                  <a:schemeClr val="tx1"/>
                </a:solidFill>
                <a:effectLst/>
                <a:latin typeface="+mn-lt"/>
                <a:ea typeface="+mn-ea"/>
                <a:cs typeface="+mn-cs"/>
              </a:rPr>
              <a:t>exponentiated</a:t>
            </a:r>
            <a:r>
              <a:rPr lang="en-US" sz="1200" kern="1200" dirty="0" smtClean="0">
                <a:solidFill>
                  <a:schemeClr val="tx1"/>
                </a:solidFill>
                <a:effectLst/>
                <a:latin typeface="+mn-lt"/>
                <a:ea typeface="+mn-ea"/>
                <a:cs typeface="+mn-cs"/>
              </a:rPr>
              <a:t> scores, making the model score for a word a good substitute for its probability. e normalization term approach of Devlin et al. [2014] similarly improves test time efficiency by adding a term to the training objective that encourages the </a:t>
            </a:r>
            <a:r>
              <a:rPr lang="en-US" sz="1200" kern="1200" dirty="0" err="1" smtClean="0">
                <a:solidFill>
                  <a:schemeClr val="tx1"/>
                </a:solidFill>
                <a:effectLst/>
                <a:latin typeface="+mn-lt"/>
                <a:ea typeface="+mn-ea"/>
                <a:cs typeface="+mn-cs"/>
              </a:rPr>
              <a:t>exponentiated</a:t>
            </a:r>
            <a:r>
              <a:rPr lang="en-US" sz="1200" kern="1200" dirty="0" smtClean="0">
                <a:solidFill>
                  <a:schemeClr val="tx1"/>
                </a:solidFill>
                <a:effectLst/>
                <a:latin typeface="+mn-lt"/>
                <a:ea typeface="+mn-ea"/>
                <a:cs typeface="+mn-cs"/>
              </a:rPr>
              <a:t> model scores to sum to one, making the explicit summation at test time unnecessary (the approach does not improve training time efficiency). Sampling Approaches approximate the training-time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over a smaller subset of the </a:t>
            </a:r>
            <a:r>
              <a:rPr lang="en-US" sz="1200" kern="1200" dirty="0" err="1" smtClean="0">
                <a:solidFill>
                  <a:schemeClr val="tx1"/>
                </a:solidFill>
                <a:effectLst/>
                <a:latin typeface="+mn-lt"/>
                <a:ea typeface="+mn-ea"/>
                <a:cs typeface="+mn-cs"/>
              </a:rPr>
              <a:t>vocabu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lary</a:t>
            </a:r>
            <a:r>
              <a:rPr lang="en-US" sz="1200" kern="1200" dirty="0" smtClean="0">
                <a:solidFill>
                  <a:schemeClr val="tx1"/>
                </a:solidFill>
                <a:effectLst/>
                <a:latin typeface="+mn-lt"/>
                <a:ea typeface="+mn-ea"/>
                <a:cs typeface="+mn-cs"/>
              </a:rPr>
              <a:t> [Jean et al., 2015].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 good review and comparison of these and other techniques for dealing with large output vocabularies is available in Chen et al. [2016]. </a:t>
            </a:r>
            <a:endParaRPr lang="en-US" dirty="0" smtClean="0"/>
          </a:p>
          <a:p>
            <a:r>
              <a:rPr lang="en-US" sz="1200" kern="1200" dirty="0" smtClean="0">
                <a:solidFill>
                  <a:schemeClr val="tx1"/>
                </a:solidFill>
                <a:effectLst/>
                <a:latin typeface="+mn-lt"/>
                <a:ea typeface="+mn-ea"/>
                <a:cs typeface="+mn-cs"/>
              </a:rPr>
              <a:t>An orthogonal line of work is attempting to sidestep the problem by working at the char- </a:t>
            </a:r>
            <a:r>
              <a:rPr lang="en-US" sz="1200" kern="1200" dirty="0" err="1" smtClean="0">
                <a:solidFill>
                  <a:schemeClr val="tx1"/>
                </a:solidFill>
                <a:effectLst/>
                <a:latin typeface="+mn-lt"/>
                <a:ea typeface="+mn-ea"/>
                <a:cs typeface="+mn-cs"/>
              </a:rPr>
              <a:t>acters</a:t>
            </a:r>
            <a:r>
              <a:rPr lang="en-US" sz="1200" kern="1200" dirty="0" smtClean="0">
                <a:solidFill>
                  <a:schemeClr val="tx1"/>
                </a:solidFill>
                <a:effectLst/>
                <a:latin typeface="+mn-lt"/>
                <a:ea typeface="+mn-ea"/>
                <a:cs typeface="+mn-cs"/>
              </a:rPr>
              <a:t> level rather than words level.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29</a:t>
            </a:fld>
            <a:endParaRPr lang="en-US"/>
          </a:p>
        </p:txBody>
      </p:sp>
    </p:spTree>
    <p:extLst>
      <p:ext uri="{BB962C8B-B14F-4D97-AF65-F5344CB8AC3E}">
        <p14:creationId xmlns:p14="http://schemas.microsoft.com/office/powerpoint/2010/main" val="19779200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Language models can be trained on raw text: for training a k-order language model one just needs to extract .k C 1/grams from running text, and treat the .k C 1/</a:t>
            </a:r>
            <a:r>
              <a:rPr lang="en-US" sz="1200" kern="1200" dirty="0" err="1"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word as the supervision signal. us, we can generate practically unlimited training data for them.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30</a:t>
            </a:fld>
            <a:endParaRPr lang="en-US"/>
          </a:p>
        </p:txBody>
      </p:sp>
    </p:spTree>
    <p:extLst>
      <p:ext uri="{BB962C8B-B14F-4D97-AF65-F5344CB8AC3E}">
        <p14:creationId xmlns:p14="http://schemas.microsoft.com/office/powerpoint/2010/main" val="10013295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“Stupid” multinomial distributions == table lookup.</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34</a:t>
            </a:fld>
            <a:endParaRPr lang="en-US"/>
          </a:p>
        </p:txBody>
      </p:sp>
    </p:spTree>
    <p:extLst>
      <p:ext uri="{BB962C8B-B14F-4D97-AF65-F5344CB8AC3E}">
        <p14:creationId xmlns:p14="http://schemas.microsoft.com/office/powerpoint/2010/main" val="7178992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Draw vectors under the words.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Write out: sim(</a:t>
            </a:r>
            <a:r>
              <a:rPr lang="en-US" sz="1200" b="1" dirty="0" smtClean="0"/>
              <a:t>cat, dog</a:t>
            </a:r>
            <a:r>
              <a:rPr lang="en-US" sz="1200" dirty="0" smtClean="0"/>
              <a:t>)</a:t>
            </a:r>
            <a:endParaRPr lang="en-US" sz="1200" b="1"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16622288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g is implemented with a feed forward or recurrent neural network, trained with stochastic gradient descent.  </a:t>
            </a:r>
            <a:r>
              <a:rPr lang="en-US" sz="1200" dirty="0" err="1" smtClean="0"/>
              <a:t>Softmax</a:t>
            </a:r>
            <a:r>
              <a:rPr lang="en-US" sz="1200" dirty="0" smtClean="0"/>
              <a:t> is used in the output layer. </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12773428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A by-product of training neural network-based language models are dense word </a:t>
            </a:r>
            <a:r>
              <a:rPr lang="en-US" sz="1200" dirty="0" err="1" smtClean="0"/>
              <a:t>embeddings</a:t>
            </a:r>
            <a:r>
              <a:rPr lang="en-US" sz="1200" dirty="0" smtClean="0"/>
              <a:t>, similar to word2vec.</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41</a:t>
            </a:fld>
            <a:endParaRPr lang="en-US"/>
          </a:p>
        </p:txBody>
      </p:sp>
    </p:spTree>
    <p:extLst>
      <p:ext uri="{BB962C8B-B14F-4D97-AF65-F5344CB8AC3E}">
        <p14:creationId xmlns:p14="http://schemas.microsoft.com/office/powerpoint/2010/main" val="19381478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err="1" smtClean="0">
                <a:solidFill>
                  <a:schemeClr val="tx1"/>
                </a:solidFill>
                <a:effectLst/>
                <a:latin typeface="+mn-lt"/>
                <a:ea typeface="+mn-ea"/>
                <a:cs typeface="+mn-cs"/>
              </a:rPr>
              <a:t>ELMo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Embeddings</a:t>
            </a:r>
            <a:r>
              <a:rPr lang="en-US" sz="1200" kern="1200" dirty="0" smtClean="0">
                <a:solidFill>
                  <a:schemeClr val="tx1"/>
                </a:solidFill>
                <a:effectLst/>
                <a:latin typeface="+mn-lt"/>
                <a:ea typeface="+mn-ea"/>
                <a:cs typeface="+mn-cs"/>
              </a:rPr>
              <a:t> from Language Models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GPT: Improving Language Understanding by Generative </a:t>
            </a:r>
            <a:r>
              <a:rPr lang="en-US" sz="1200" b="0" kern="1200" dirty="0" err="1" smtClean="0">
                <a:solidFill>
                  <a:schemeClr val="tx1"/>
                </a:solidFill>
                <a:effectLst/>
                <a:latin typeface="+mn-lt"/>
                <a:ea typeface="+mn-ea"/>
                <a:cs typeface="+mn-cs"/>
              </a:rPr>
              <a:t>PreTraining</a:t>
            </a:r>
            <a:r>
              <a:rPr lang="en-US" sz="1200" b="0" kern="120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BERT: </a:t>
            </a:r>
            <a:r>
              <a:rPr lang="en-US" sz="1200" b="0" kern="1200" dirty="0" smtClean="0">
                <a:solidFill>
                  <a:schemeClr val="tx1"/>
                </a:solidFill>
                <a:effectLst/>
                <a:latin typeface="+mn-lt"/>
                <a:ea typeface="+mn-ea"/>
                <a:cs typeface="+mn-cs"/>
              </a:rPr>
              <a:t>B</a:t>
            </a:r>
            <a:r>
              <a:rPr lang="en-US" sz="1200" kern="1200" dirty="0" smtClean="0">
                <a:solidFill>
                  <a:schemeClr val="tx1"/>
                </a:solidFill>
                <a:effectLst/>
                <a:latin typeface="+mn-lt"/>
                <a:ea typeface="+mn-ea"/>
                <a:cs typeface="+mn-cs"/>
              </a:rPr>
              <a:t>idirectional </a:t>
            </a:r>
            <a:r>
              <a:rPr lang="en-US" sz="1200" b="0" kern="1200" dirty="0" smtClean="0">
                <a:solidFill>
                  <a:schemeClr val="tx1"/>
                </a:solidFill>
                <a:effectLst/>
                <a:latin typeface="+mn-lt"/>
                <a:ea typeface="+mn-ea"/>
                <a:cs typeface="+mn-cs"/>
              </a:rPr>
              <a:t>E</a:t>
            </a:r>
            <a:r>
              <a:rPr lang="en-US" sz="1200" kern="1200" dirty="0" smtClean="0">
                <a:solidFill>
                  <a:schemeClr val="tx1"/>
                </a:solidFill>
                <a:effectLst/>
                <a:latin typeface="+mn-lt"/>
                <a:ea typeface="+mn-ea"/>
                <a:cs typeface="+mn-cs"/>
              </a:rPr>
              <a:t>ncoder </a:t>
            </a:r>
            <a:r>
              <a:rPr lang="en-US" sz="1200" b="0" kern="1200" dirty="0" smtClean="0">
                <a:solidFill>
                  <a:schemeClr val="tx1"/>
                </a:solidFill>
                <a:effectLst/>
                <a:latin typeface="+mn-lt"/>
                <a:ea typeface="+mn-ea"/>
                <a:cs typeface="+mn-cs"/>
              </a:rPr>
              <a:t>R</a:t>
            </a:r>
            <a:r>
              <a:rPr lang="en-US" sz="1200" kern="1200" dirty="0" smtClean="0">
                <a:solidFill>
                  <a:schemeClr val="tx1"/>
                </a:solidFill>
                <a:effectLst/>
                <a:latin typeface="+mn-lt"/>
                <a:ea typeface="+mn-ea"/>
                <a:cs typeface="+mn-cs"/>
              </a:rPr>
              <a:t>epresentations from </a:t>
            </a:r>
            <a:r>
              <a:rPr lang="en-US" sz="1200" b="0" kern="1200" dirty="0" smtClean="0">
                <a:solidFill>
                  <a:schemeClr val="tx1"/>
                </a:solidFill>
                <a:effectLst/>
                <a:latin typeface="+mn-lt"/>
                <a:ea typeface="+mn-ea"/>
                <a:cs typeface="+mn-cs"/>
              </a:rPr>
              <a:t>T</a:t>
            </a:r>
            <a:r>
              <a:rPr lang="en-US" sz="1200" kern="1200" dirty="0" smtClean="0">
                <a:solidFill>
                  <a:schemeClr val="tx1"/>
                </a:solidFill>
                <a:effectLst/>
                <a:latin typeface="+mn-lt"/>
                <a:ea typeface="+mn-ea"/>
                <a:cs typeface="+mn-cs"/>
              </a:rPr>
              <a:t>ransformers.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42</a:t>
            </a:fld>
            <a:endParaRPr lang="en-US"/>
          </a:p>
        </p:txBody>
      </p:sp>
    </p:spTree>
    <p:extLst>
      <p:ext uri="{BB962C8B-B14F-4D97-AF65-F5344CB8AC3E}">
        <p14:creationId xmlns:p14="http://schemas.microsoft.com/office/powerpoint/2010/main" val="1055952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this MSE loss, which is very useful for some algorithms like linear regression, becomes harder to optimize (technically, non-convex), when it’s applied to probabilistic classification.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5</a:t>
            </a:fld>
            <a:endParaRPr lang="en-US"/>
          </a:p>
        </p:txBody>
      </p:sp>
    </p:spTree>
    <p:extLst>
      <p:ext uri="{BB962C8B-B14F-4D97-AF65-F5344CB8AC3E}">
        <p14:creationId xmlns:p14="http://schemas.microsoft.com/office/powerpoint/2010/main" val="1365322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It turns out that this MSE loss, which is very useful for some algorithms like linear regression, becomes harder to optimize (technically, non-convex), when it’s applied to probabilistic classification. </a:t>
            </a:r>
            <a:endParaRPr lang="en-US"/>
          </a:p>
          <a:p>
            <a:endParaRPr lang="en-US"/>
          </a:p>
        </p:txBody>
      </p:sp>
      <p:sp>
        <p:nvSpPr>
          <p:cNvPr id="4" name="Slide Number Placeholder 3"/>
          <p:cNvSpPr>
            <a:spLocks noGrp="1"/>
          </p:cNvSpPr>
          <p:nvPr>
            <p:ph type="sldNum" sz="quarter" idx="10"/>
          </p:nvPr>
        </p:nvSpPr>
        <p:spPr/>
        <p:txBody>
          <a:bodyPr/>
          <a:lstStyle/>
          <a:p>
            <a:fld id="{EE707532-839C-41A2-9E71-D5288AEAE66A}" type="slidenum">
              <a:rPr lang="en-US" smtClean="0"/>
              <a:pPr/>
              <a:t>6</a:t>
            </a:fld>
            <a:endParaRPr lang="en-US"/>
          </a:p>
        </p:txBody>
      </p:sp>
    </p:spTree>
    <p:extLst>
      <p:ext uri="{BB962C8B-B14F-4D97-AF65-F5344CB8AC3E}">
        <p14:creationId xmlns:p14="http://schemas.microsoft.com/office/powerpoint/2010/main" val="839623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this MSE loss, which is very useful for some algorithms like linear regression, becomes harder to optimize (technically, non-convex), when it’s applied to probabilistic classification.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u="none" strike="noStrike" kern="1200" dirty="0">
                <a:solidFill>
                  <a:schemeClr val="tx1"/>
                </a:solidFill>
                <a:effectLst/>
                <a:latin typeface="+mn-lt"/>
                <a:ea typeface="+mn-ea"/>
                <a:cs typeface="+mn-cs"/>
                <a:hlinkClick r:id="rId3" tooltip="Information theory"/>
              </a:rPr>
              <a:t>Information </a:t>
            </a:r>
            <a:r>
              <a:rPr lang="en-US" sz="1200" u="none" strike="noStrike" kern="1200" dirty="0" err="1">
                <a:solidFill>
                  <a:schemeClr val="tx1"/>
                </a:solidFill>
                <a:effectLst/>
                <a:latin typeface="+mn-lt"/>
                <a:ea typeface="+mn-ea"/>
                <a:cs typeface="+mn-cs"/>
                <a:hlinkClick r:id="rId3" tooltip="Information theory"/>
              </a:rPr>
              <a:t>theory</a:t>
            </a:r>
            <a:r>
              <a:rPr lang="en-US" sz="1200" u="none" strike="noStrike" kern="1200" dirty="0" err="1">
                <a:solidFill>
                  <a:schemeClr val="tx1"/>
                </a:solidFill>
                <a:effectLst/>
                <a:latin typeface="+mn-lt"/>
                <a:ea typeface="+mn-ea"/>
                <a:cs typeface="+mn-cs"/>
                <a:hlinkClick r:id="rId4" tooltip="Entropy (information theory)"/>
              </a:rPr>
              <a:t>Entropy</a:t>
            </a:r>
            <a:endParaRPr lang="en-US" dirty="0">
              <a:effectLst/>
            </a:endParaRPr>
          </a:p>
          <a:p>
            <a:r>
              <a:rPr lang="en-US" sz="1200" u="none" strike="noStrike" kern="1200" dirty="0">
                <a:solidFill>
                  <a:schemeClr val="tx1"/>
                </a:solidFill>
                <a:effectLst/>
                <a:latin typeface="+mn-lt"/>
                <a:ea typeface="+mn-ea"/>
                <a:cs typeface="+mn-cs"/>
                <a:hlinkClick r:id="rId5" tooltip="Differential entropy"/>
              </a:rPr>
              <a:t>Differential entropy</a:t>
            </a:r>
            <a:endParaRPr lang="en-US" dirty="0">
              <a:effectLst/>
            </a:endParaRPr>
          </a:p>
          <a:p>
            <a:r>
              <a:rPr lang="en-US" sz="1200" u="none" strike="noStrike" kern="1200" dirty="0">
                <a:solidFill>
                  <a:schemeClr val="tx1"/>
                </a:solidFill>
                <a:effectLst/>
                <a:latin typeface="+mn-lt"/>
                <a:ea typeface="+mn-ea"/>
                <a:cs typeface="+mn-cs"/>
                <a:hlinkClick r:id="rId6" tooltip="Conditional entropy"/>
              </a:rPr>
              <a:t>Conditional entropy</a:t>
            </a:r>
            <a:endParaRPr lang="en-US" dirty="0">
              <a:effectLst/>
            </a:endParaRPr>
          </a:p>
          <a:p>
            <a:r>
              <a:rPr lang="en-US" sz="1200" u="none" strike="noStrike" kern="1200" dirty="0">
                <a:solidFill>
                  <a:schemeClr val="tx1"/>
                </a:solidFill>
                <a:effectLst/>
                <a:latin typeface="+mn-lt"/>
                <a:ea typeface="+mn-ea"/>
                <a:cs typeface="+mn-cs"/>
                <a:hlinkClick r:id="rId7" tooltip="Joint entropy"/>
              </a:rPr>
              <a:t>Joint entropy</a:t>
            </a:r>
            <a:endParaRPr lang="en-US" dirty="0">
              <a:effectLst/>
            </a:endParaRPr>
          </a:p>
          <a:p>
            <a:r>
              <a:rPr lang="en-US" sz="1200" u="none" strike="noStrike" kern="1200" dirty="0">
                <a:solidFill>
                  <a:schemeClr val="tx1"/>
                </a:solidFill>
                <a:effectLst/>
                <a:latin typeface="+mn-lt"/>
                <a:ea typeface="+mn-ea"/>
                <a:cs typeface="+mn-cs"/>
                <a:hlinkClick r:id="rId8" tooltip="Mutual information"/>
              </a:rPr>
              <a:t>Mutual information</a:t>
            </a:r>
            <a:endParaRPr lang="en-US" dirty="0">
              <a:effectLst/>
            </a:endParaRPr>
          </a:p>
          <a:p>
            <a:r>
              <a:rPr lang="en-US" sz="1200" u="none" strike="noStrike" kern="1200" dirty="0">
                <a:solidFill>
                  <a:schemeClr val="tx1"/>
                </a:solidFill>
                <a:effectLst/>
                <a:latin typeface="+mn-lt"/>
                <a:ea typeface="+mn-ea"/>
                <a:cs typeface="+mn-cs"/>
                <a:hlinkClick r:id="rId9" tooltip="Conditional mutual information"/>
              </a:rPr>
              <a:t>Conditional mutual information</a:t>
            </a:r>
            <a:endParaRPr lang="en-US" dirty="0">
              <a:effectLst/>
            </a:endParaRPr>
          </a:p>
          <a:p>
            <a:r>
              <a:rPr lang="en-US" sz="1200" u="none" strike="noStrike" kern="1200" dirty="0">
                <a:solidFill>
                  <a:schemeClr val="tx1"/>
                </a:solidFill>
                <a:effectLst/>
                <a:latin typeface="+mn-lt"/>
                <a:ea typeface="+mn-ea"/>
                <a:cs typeface="+mn-cs"/>
                <a:hlinkClick r:id="rId10" tooltip="Relative entropy"/>
              </a:rPr>
              <a:t>Relative entropy</a:t>
            </a:r>
            <a:endParaRPr lang="en-US" dirty="0">
              <a:effectLst/>
            </a:endParaRPr>
          </a:p>
          <a:p>
            <a:r>
              <a:rPr lang="en-US" sz="1200" u="none" strike="noStrike" kern="1200" dirty="0">
                <a:solidFill>
                  <a:schemeClr val="tx1"/>
                </a:solidFill>
                <a:effectLst/>
                <a:latin typeface="+mn-lt"/>
                <a:ea typeface="+mn-ea"/>
                <a:cs typeface="+mn-cs"/>
                <a:hlinkClick r:id="rId11" tooltip="Entropy rate"/>
              </a:rPr>
              <a:t>Entropy rate</a:t>
            </a:r>
            <a:endParaRPr lang="en-US" dirty="0">
              <a:effectLst/>
            </a:endParaRPr>
          </a:p>
          <a:p>
            <a:r>
              <a:rPr lang="en-US" sz="1200" u="none" strike="noStrike" kern="1200" dirty="0">
                <a:solidFill>
                  <a:schemeClr val="tx1"/>
                </a:solidFill>
                <a:effectLst/>
                <a:latin typeface="+mn-lt"/>
                <a:ea typeface="+mn-ea"/>
                <a:cs typeface="+mn-cs"/>
                <a:hlinkClick r:id="rId12" tooltip="Asymptotic equipartition property"/>
              </a:rPr>
              <a:t>Asymptotic equipartition property</a:t>
            </a:r>
            <a:endParaRPr lang="en-US" dirty="0">
              <a:effectLst/>
            </a:endParaRPr>
          </a:p>
          <a:p>
            <a:r>
              <a:rPr lang="en-US" sz="1200" u="none" strike="noStrike" kern="1200" dirty="0">
                <a:solidFill>
                  <a:schemeClr val="tx1"/>
                </a:solidFill>
                <a:effectLst/>
                <a:latin typeface="+mn-lt"/>
                <a:ea typeface="+mn-ea"/>
                <a:cs typeface="+mn-cs"/>
                <a:hlinkClick r:id="rId13" tooltip="Rate–distortion theory"/>
              </a:rPr>
              <a:t>Rate–distortion theory</a:t>
            </a:r>
            <a:endParaRPr lang="en-US" dirty="0">
              <a:effectLst/>
            </a:endParaRPr>
          </a:p>
          <a:p>
            <a:r>
              <a:rPr lang="en-US" sz="1200" u="none" strike="noStrike" kern="1200" dirty="0">
                <a:solidFill>
                  <a:schemeClr val="tx1"/>
                </a:solidFill>
                <a:effectLst/>
                <a:latin typeface="+mn-lt"/>
                <a:ea typeface="+mn-ea"/>
                <a:cs typeface="+mn-cs"/>
                <a:hlinkClick r:id="rId14" tooltip="Shannon's source coding theorem"/>
              </a:rPr>
              <a:t>Shannon's source coding theorem</a:t>
            </a:r>
            <a:endParaRPr lang="en-US" dirty="0">
              <a:effectLst/>
            </a:endParaRPr>
          </a:p>
          <a:p>
            <a:r>
              <a:rPr lang="en-US" sz="1200" u="none" strike="noStrike" kern="1200" dirty="0">
                <a:solidFill>
                  <a:schemeClr val="tx1"/>
                </a:solidFill>
                <a:effectLst/>
                <a:latin typeface="+mn-lt"/>
                <a:ea typeface="+mn-ea"/>
                <a:cs typeface="+mn-cs"/>
                <a:hlinkClick r:id="rId15" tooltip="Channel capacity"/>
              </a:rPr>
              <a:t>Channel capacity</a:t>
            </a:r>
            <a:endParaRPr lang="en-US" dirty="0">
              <a:effectLst/>
            </a:endParaRPr>
          </a:p>
          <a:p>
            <a:r>
              <a:rPr lang="en-US" sz="1200" u="none" strike="noStrike" kern="1200" dirty="0">
                <a:solidFill>
                  <a:schemeClr val="tx1"/>
                </a:solidFill>
                <a:effectLst/>
                <a:latin typeface="+mn-lt"/>
                <a:ea typeface="+mn-ea"/>
                <a:cs typeface="+mn-cs"/>
                <a:hlinkClick r:id="rId16" tooltip="Noisy-channel coding theorem"/>
              </a:rPr>
              <a:t>Noisy-channel coding theorem</a:t>
            </a:r>
            <a:endParaRPr lang="en-US" dirty="0">
              <a:effectLst/>
            </a:endParaRPr>
          </a:p>
          <a:p>
            <a:r>
              <a:rPr lang="en-US" sz="1200" u="none" strike="noStrike" kern="1200" dirty="0">
                <a:solidFill>
                  <a:schemeClr val="tx1"/>
                </a:solidFill>
                <a:effectLst/>
                <a:latin typeface="+mn-lt"/>
                <a:ea typeface="+mn-ea"/>
                <a:cs typeface="+mn-cs"/>
                <a:hlinkClick r:id="rId17" tooltip="Shannon–Hartley theorem"/>
              </a:rPr>
              <a:t>Shannon–Hartley theorem</a:t>
            </a:r>
            <a:endParaRPr lang="en-US" dirty="0">
              <a:effectLst/>
            </a:endParaRPr>
          </a:p>
          <a:p>
            <a:r>
              <a:rPr lang="en-US" sz="1200" b="0" u="none" strike="noStrike" kern="1200" dirty="0">
                <a:solidFill>
                  <a:schemeClr val="tx1"/>
                </a:solidFill>
                <a:effectLst/>
                <a:latin typeface="+mn-lt"/>
                <a:ea typeface="+mn-ea"/>
                <a:cs typeface="+mn-cs"/>
                <a:hlinkClick r:id="rId18" tooltip="Template:Information theory"/>
              </a:rPr>
              <a:t>v</a:t>
            </a:r>
            <a:endParaRPr lang="en-US" b="0" dirty="0">
              <a:effectLst/>
            </a:endParaRPr>
          </a:p>
          <a:p>
            <a:endParaRPr lang="en-US" b="0" dirty="0">
              <a:effectLst/>
            </a:endParaRPr>
          </a:p>
          <a:p>
            <a:r>
              <a:rPr lang="en-US" sz="1200" b="0" i="0" u="none" strike="noStrike"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Information theory"/>
              </a:rPr>
              <a:t>information theory</a:t>
            </a:r>
            <a:r>
              <a:rPr lang="en-US" sz="1200" b="0" i="0" u="none" strike="noStrike" kern="1200" dirty="0">
                <a:solidFill>
                  <a:schemeClr val="tx1"/>
                </a:solidFill>
                <a:effectLst/>
                <a:latin typeface="+mn-lt"/>
                <a:ea typeface="+mn-ea"/>
                <a:cs typeface="+mn-cs"/>
              </a:rPr>
              <a:t>, the </a:t>
            </a:r>
            <a:r>
              <a:rPr lang="en-US" sz="1200" b="1" i="0" u="none" strike="noStrike" kern="1200" dirty="0">
                <a:solidFill>
                  <a:schemeClr val="tx1"/>
                </a:solidFill>
                <a:effectLst/>
                <a:latin typeface="+mn-lt"/>
                <a:ea typeface="+mn-ea"/>
                <a:cs typeface="+mn-cs"/>
              </a:rPr>
              <a:t>cross entropy</a:t>
            </a:r>
            <a:r>
              <a:rPr lang="en-US" sz="1200" b="0" i="0" u="none" strike="noStrike" kern="1200" dirty="0">
                <a:solidFill>
                  <a:schemeClr val="tx1"/>
                </a:solidFill>
                <a:effectLst/>
                <a:latin typeface="+mn-lt"/>
                <a:ea typeface="+mn-ea"/>
                <a:cs typeface="+mn-cs"/>
              </a:rPr>
              <a:t> between two </a:t>
            </a:r>
            <a:r>
              <a:rPr lang="en-US" sz="1200" b="0" i="0" u="none" strike="noStrike" kern="1200" dirty="0">
                <a:solidFill>
                  <a:schemeClr val="tx1"/>
                </a:solidFill>
                <a:effectLst/>
                <a:latin typeface="+mn-lt"/>
                <a:ea typeface="+mn-ea"/>
                <a:cs typeface="+mn-cs"/>
                <a:hlinkClick r:id="rId19" tooltip="Probability distribution"/>
              </a:rPr>
              <a:t>probability distributions</a:t>
            </a:r>
            <a:r>
              <a:rPr lang="en-US" sz="1200" b="0" i="0" u="none" strike="noStrike" kern="1200" dirty="0">
                <a:solidFill>
                  <a:schemeClr val="tx1"/>
                </a:solidFill>
                <a:effectLst/>
                <a:latin typeface="+mn-lt"/>
                <a:ea typeface="+mn-ea"/>
                <a:cs typeface="+mn-cs"/>
              </a:rPr>
              <a:t> p and q over the same underlying set of events measures the average number of </a:t>
            </a:r>
            <a:r>
              <a:rPr lang="en-US" sz="1200" b="0" i="0" u="none" strike="noStrike" kern="1200" dirty="0">
                <a:solidFill>
                  <a:schemeClr val="tx1"/>
                </a:solidFill>
                <a:effectLst/>
                <a:latin typeface="+mn-lt"/>
                <a:ea typeface="+mn-ea"/>
                <a:cs typeface="+mn-cs"/>
                <a:hlinkClick r:id="rId20" tooltip="Bit"/>
              </a:rPr>
              <a:t>bits</a:t>
            </a:r>
            <a:r>
              <a:rPr lang="en-US" sz="1200" b="0" i="0" u="none" strike="noStrike" kern="1200" dirty="0">
                <a:solidFill>
                  <a:schemeClr val="tx1"/>
                </a:solidFill>
                <a:effectLst/>
                <a:latin typeface="+mn-lt"/>
                <a:ea typeface="+mn-ea"/>
                <a:cs typeface="+mn-cs"/>
              </a:rPr>
              <a:t> needed to identify an event drawn from the set, if a coding scheme is used that is optimized for an "artificial" probability distribution q, rather than the "true" distribution p.</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7</a:t>
            </a:fld>
            <a:endParaRPr lang="en-US"/>
          </a:p>
        </p:txBody>
      </p:sp>
    </p:spTree>
    <p:extLst>
      <p:ext uri="{BB962C8B-B14F-4D97-AF65-F5344CB8AC3E}">
        <p14:creationId xmlns:p14="http://schemas.microsoft.com/office/powerpoint/2010/main" val="74608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This loss function also insures that as probability of the correct answer is maximized, the probability of the incorrect answer is minimized; since the two sum to one, any increase in the probability of the correct answer is coming at the expense of the incorrect answer. </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18431207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with gradient descent is to find the optimal weights: minimize the loss function we’ve defined for the model. In Eq. 5.16 below, we’ll explicitly represent the fact that the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is parameterized by the weights, which we’ll refer to in machine learning in general as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(in the case of logistic regression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15614248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gradient descent algorithm answers this question by finding the </a:t>
            </a:r>
            <a:r>
              <a:rPr lang="en-US" sz="1200" b="0" kern="1200" dirty="0">
                <a:solidFill>
                  <a:schemeClr val="tx1"/>
                </a:solidFill>
                <a:effectLst/>
                <a:latin typeface="+mn-lt"/>
                <a:ea typeface="+mn-ea"/>
                <a:cs typeface="+mn-cs"/>
              </a:rPr>
              <a:t>gradient </a:t>
            </a:r>
            <a:r>
              <a:rPr lang="en-US" sz="1200" kern="1200" dirty="0">
                <a:solidFill>
                  <a:schemeClr val="tx1"/>
                </a:solidFill>
                <a:effectLst/>
                <a:latin typeface="+mn-lt"/>
                <a:ea typeface="+mn-ea"/>
                <a:cs typeface="+mn-cs"/>
              </a:rPr>
              <a:t>of the loss function at the current point and moving in the opposite direction. The gradient of a function of many variables is a vector pointing in the direction the greatest increase in a function. The gradient is a multi-variable generalization of the slope, so for a function of one variable like the one in Fig. 5.3, we can informally think of the gradient as the slope. The dotted line in Fig. 5.3 shows the slope of this hypothetical loss function at point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1. You can see that the slope of this dotted line is negative. Thus to find the minimum, gradient descent tells us to go in the opposite direction: moving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a positive direction.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step in iteratively finding the minimum of this loss function, by moving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the reverse direction from the slope of the function. Since the slope is negative, we need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a positive direction, to the right. Here superscripts are used for learning steps, so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1 means the initial value of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(which is 0),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2 at the second step, and so on.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15325421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Stochastic gradient descent is an online algorithm that minimizes the loss function by computing its gradient after each training example, and nudging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in the right direction (the opposite direction of the gradient). </a:t>
            </a:r>
          </a:p>
          <a:p>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Stochastic gradient descent is called stochastic because it chooses a single ran- </a:t>
            </a:r>
            <a:r>
              <a:rPr lang="en-US" sz="1200" kern="1200" dirty="0" err="1">
                <a:solidFill>
                  <a:schemeClr val="tx1"/>
                </a:solidFill>
                <a:effectLst/>
                <a:latin typeface="+mn-lt"/>
                <a:ea typeface="+mn-ea"/>
                <a:cs typeface="+mn-cs"/>
              </a:rPr>
              <a:t>dom</a:t>
            </a:r>
            <a:r>
              <a:rPr lang="en-US" sz="1200" kern="1200" dirty="0">
                <a:solidFill>
                  <a:schemeClr val="tx1"/>
                </a:solidFill>
                <a:effectLst/>
                <a:latin typeface="+mn-lt"/>
                <a:ea typeface="+mn-ea"/>
                <a:cs typeface="+mn-cs"/>
              </a:rPr>
              <a:t> example at a time, moving the weights so as to improve performance on that single example. That can result in very choppy movements, so it’s also common to do </a:t>
            </a:r>
            <a:r>
              <a:rPr lang="en-US" sz="1200" b="0" kern="1200" dirty="0" err="1">
                <a:solidFill>
                  <a:schemeClr val="tx1"/>
                </a:solidFill>
                <a:effectLst/>
                <a:latin typeface="+mn-lt"/>
                <a:ea typeface="+mn-ea"/>
                <a:cs typeface="+mn-cs"/>
              </a:rPr>
              <a:t>minibatch</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gradient descent, which computes the gradient over batches of train-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instances rather than a single instance.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learning rate </a:t>
            </a:r>
            <a:r>
              <a:rPr lang="en-US" sz="1200" kern="1200" dirty="0" err="1">
                <a:solidFill>
                  <a:schemeClr val="tx1"/>
                </a:solidFill>
                <a:effectLst/>
                <a:latin typeface="+mn-lt"/>
                <a:ea typeface="+mn-ea"/>
                <a:cs typeface="+mn-cs"/>
              </a:rPr>
              <a:t>η</a:t>
            </a:r>
            <a:r>
              <a:rPr lang="en-US" sz="1200" kern="1200" dirty="0">
                <a:solidFill>
                  <a:schemeClr val="tx1"/>
                </a:solidFill>
                <a:effectLst/>
                <a:latin typeface="+mn-lt"/>
                <a:ea typeface="+mn-ea"/>
                <a:cs typeface="+mn-cs"/>
              </a:rPr>
              <a:t> is a parameter that must be adjusted. If it’s too high, the learner will take steps that are too large, overshooting the minimum of the loss </a:t>
            </a:r>
            <a:r>
              <a:rPr lang="en-US" sz="1200" kern="1200" dirty="0" err="1">
                <a:solidFill>
                  <a:schemeClr val="tx1"/>
                </a:solidFill>
                <a:effectLst/>
                <a:latin typeface="+mn-lt"/>
                <a:ea typeface="+mn-ea"/>
                <a:cs typeface="+mn-cs"/>
              </a:rPr>
              <a:t>func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If it’s too low, the learner will take steps that are too small, and take too long to get to the minimum. It is most common to begin the learning rate at a higher value, and then slowly decrease it, so that it is a function of the iteration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of training; you will sometimes see the notation </a:t>
            </a:r>
            <a:r>
              <a:rPr lang="en-US" sz="1200" kern="1200" dirty="0" err="1">
                <a:solidFill>
                  <a:schemeClr val="tx1"/>
                </a:solidFill>
                <a:effectLst/>
                <a:latin typeface="+mn-lt"/>
                <a:ea typeface="+mn-ea"/>
                <a:cs typeface="+mn-cs"/>
              </a:rPr>
              <a:t>η</a:t>
            </a:r>
            <a:r>
              <a:rPr lang="en-US" sz="1200" i="1" kern="1200" dirty="0" err="1">
                <a:solidFill>
                  <a:schemeClr val="tx1"/>
                </a:solidFill>
                <a:effectLst/>
                <a:latin typeface="+mn-lt"/>
                <a:ea typeface="+mn-ea"/>
                <a:cs typeface="+mn-cs"/>
              </a:rPr>
              <a:t>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to mean the value of the learning rate at iteration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1593340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2/27/19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3406514" y="3331563"/>
            <a:ext cx="68580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3841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2/27/19</a:t>
            </a:fld>
            <a:endParaRPr lang="en-US"/>
          </a:p>
        </p:txBody>
      </p:sp>
      <p:sp>
        <p:nvSpPr>
          <p:cNvPr id="5" name="Footer Placeholder 4"/>
          <p:cNvSpPr>
            <a:spLocks noGrp="1"/>
          </p:cNvSpPr>
          <p:nvPr>
            <p:ph type="ftr" sz="quarter" idx="11"/>
          </p:nvPr>
        </p:nvSpPr>
        <p:spPr>
          <a:xfrm>
            <a:off x="2764639" y="6705600"/>
            <a:ext cx="3617103"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18468667"/>
      </p:ext>
    </p:extLst>
  </p:cSld>
  <p:clrMapOvr>
    <a:masterClrMapping/>
  </p:clrMapOvr>
  <p:extLst mod="1">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2/27/19</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3414009" y="3339058"/>
            <a:ext cx="68580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3329835" y="340613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56283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2/27/19</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698748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2/27/19</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8267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2/27/19</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03263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40CDC23-E565-C848-9AF6-12BD09C53D91}" type="datetimeFigureOut">
              <a:rPr lang="en-US" smtClean="0"/>
              <a:t>2/27/19</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69714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2/27/19</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8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7987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681037"/>
            <a:ext cx="3890964" cy="1731963"/>
          </a:xfrm>
        </p:spPr>
        <p:txBody>
          <a:bodyPr/>
          <a:lstStyle>
            <a:lvl1pPr algn="ctr">
              <a:defRPr sz="32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3835400"/>
            <a:ext cx="3886200" cy="2235200"/>
          </a:xfrm>
        </p:spPr>
        <p:txBody>
          <a:bodyPr/>
          <a:lstStyle>
            <a:lvl1pPr marL="0" indent="0" algn="ctr">
              <a:spcBef>
                <a:spcPts val="900"/>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6273800"/>
            <a:ext cx="1219200" cy="4572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6273800"/>
            <a:ext cx="1905000" cy="4572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6273800"/>
            <a:ext cx="765174" cy="4572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8468568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75856" y="3330886"/>
            <a:ext cx="68580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2/27/19</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84119438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8" r:id="rId9"/>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customXml" Target="../ink/ink1.xml"/><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customXml" Target="../ink/ink2.xml"/><Relationship Id="rId5" Type="http://schemas.openxmlformats.org/officeDocument/2006/relationships/image" Target="../media/image33.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tiff"/><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5.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6.emf"/></Relationships>
</file>

<file path=ppt/slides/_rels/slide17.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7.emf"/><Relationship Id="rId5" Type="http://schemas.openxmlformats.org/officeDocument/2006/relationships/image" Target="../media/image18.em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9.emf"/></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3.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0.emf"/></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1.emf"/><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emf"/><Relationship Id="rId5" Type="http://schemas.openxmlformats.org/officeDocument/2006/relationships/image" Target="../media/image24.emf"/><Relationship Id="rId6"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emf"/><Relationship Id="rId3" Type="http://schemas.openxmlformats.org/officeDocument/2006/relationships/image" Target="../media/image27.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8.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31.emf"/></Relationships>
</file>

<file path=ppt/slides/_rels/slide42.xml.rels><?xml version="1.0" encoding="UTF-8" standalone="yes"?>
<Relationships xmlns="http://schemas.openxmlformats.org/package/2006/relationships"><Relationship Id="rId3" Type="http://schemas.openxmlformats.org/officeDocument/2006/relationships/hyperlink" Target="https://allennlp.org/elmo" TargetMode="External"/><Relationship Id="rId4" Type="http://schemas.openxmlformats.org/officeDocument/2006/relationships/hyperlink" Target="https://blog.openai.com/language-unsupervised/" TargetMode="External"/><Relationship Id="rId5" Type="http://schemas.openxmlformats.org/officeDocument/2006/relationships/hyperlink" Target="https://arxiv.org/pdf/1810.04805.pdf" TargetMode="External"/><Relationship Id="rId6" Type="http://schemas.openxmlformats.org/officeDocument/2006/relationships/hyperlink" Target="https://blog.openai.com/better-language-models/" TargetMode="External"/><Relationship Id="rId7" Type="http://schemas.openxmlformats.org/officeDocument/2006/relationships/image" Target="../media/image32.tiff"/><Relationship Id="rId8" Type="http://schemas.openxmlformats.org/officeDocument/2006/relationships/image" Target="../media/image33.tiff"/><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chor="t" anchorCtr="0">
            <a:normAutofit/>
          </a:bodyPr>
          <a:lstStyle/>
          <a:p>
            <a:r>
              <a:rPr lang="en-US" dirty="0" smtClean="0">
                <a:solidFill>
                  <a:srgbClr val="C00000"/>
                </a:solidFill>
              </a:rPr>
              <a:t>Neural Network LMs</a:t>
            </a:r>
            <a:endParaRPr lang="en-US" dirty="0"/>
          </a:p>
        </p:txBody>
      </p:sp>
      <p:sp>
        <p:nvSpPr>
          <p:cNvPr id="5" name="Subtitle 4"/>
          <p:cNvSpPr>
            <a:spLocks noGrp="1"/>
          </p:cNvSpPr>
          <p:nvPr>
            <p:ph type="subTitle" idx="1"/>
          </p:nvPr>
        </p:nvSpPr>
        <p:spPr>
          <a:xfrm>
            <a:off x="845358" y="3048000"/>
            <a:ext cx="4280362" cy="3429000"/>
          </a:xfrm>
        </p:spPr>
        <p:txBody>
          <a:bodyPr>
            <a:normAutofit/>
          </a:bodyPr>
          <a:lstStyle/>
          <a:p>
            <a:r>
              <a:rPr lang="en-US" dirty="0" smtClean="0"/>
              <a:t>Read Chapter 4 and Chapter 9 from </a:t>
            </a:r>
          </a:p>
          <a:p>
            <a:r>
              <a:rPr lang="en-US" dirty="0" err="1" smtClean="0"/>
              <a:t>Yoav</a:t>
            </a:r>
            <a:r>
              <a:rPr lang="en-US" dirty="0" smtClean="0"/>
              <a:t> </a:t>
            </a:r>
            <a:r>
              <a:rPr lang="en-US" dirty="0" err="1" smtClean="0"/>
              <a:t>Goldber’s</a:t>
            </a:r>
            <a:r>
              <a:rPr lang="en-US" dirty="0" smtClean="0"/>
              <a:t> book Neural Networks Methods for NLP</a:t>
            </a:r>
          </a:p>
          <a:p>
            <a:endParaRPr lang="en-US" dirty="0"/>
          </a:p>
          <a:p>
            <a:r>
              <a:rPr lang="en-US" dirty="0" smtClean="0"/>
              <a:t>(It’s free to download from Penn’s campus!)</a:t>
            </a:r>
            <a:endParaRPr lang="en-US" dirty="0"/>
          </a:p>
        </p:txBody>
      </p:sp>
      <p:pic>
        <p:nvPicPr>
          <p:cNvPr id="3" name="Picture 2"/>
          <p:cNvPicPr>
            <a:picLocks noChangeAspect="1"/>
          </p:cNvPicPr>
          <p:nvPr/>
        </p:nvPicPr>
        <p:blipFill>
          <a:blip r:embed="rId2"/>
          <a:stretch>
            <a:fillRect/>
          </a:stretch>
        </p:blipFill>
        <p:spPr>
          <a:xfrm>
            <a:off x="5105400" y="1864275"/>
            <a:ext cx="4038600" cy="4993725"/>
          </a:xfrm>
          <a:prstGeom prst="rect">
            <a:avLst/>
          </a:prstGeom>
        </p:spPr>
      </p:pic>
    </p:spTree>
    <p:extLst>
      <p:ext uri="{BB962C8B-B14F-4D97-AF65-F5344CB8AC3E}">
        <p14:creationId xmlns:p14="http://schemas.microsoft.com/office/powerpoint/2010/main" val="1388066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Iteratively find minimum</a:t>
            </a:r>
          </a:p>
        </p:txBody>
      </p:sp>
      <p:pic>
        <p:nvPicPr>
          <p:cNvPr id="4" name="Content Placeholder 3"/>
          <p:cNvPicPr>
            <a:picLocks noGrp="1" noChangeAspect="1"/>
          </p:cNvPicPr>
          <p:nvPr>
            <p:ph idx="1"/>
          </p:nvPr>
        </p:nvPicPr>
        <p:blipFill>
          <a:blip r:embed="rId3"/>
          <a:stretch>
            <a:fillRect/>
          </a:stretch>
        </p:blipFill>
        <p:spPr>
          <a:xfrm>
            <a:off x="152400" y="2438400"/>
            <a:ext cx="8442635" cy="3705843"/>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xmlns="" id="{8F190C23-6F9B-A044-A422-AE5A7B292D9F}"/>
                  </a:ext>
                </a:extLst>
              </p14:cNvPr>
              <p14:cNvContentPartPr/>
              <p14:nvPr/>
            </p14:nvContentPartPr>
            <p14:xfrm>
              <a:off x="2695680" y="1792440"/>
              <a:ext cx="3501720" cy="4725000"/>
            </p14:xfrm>
          </p:contentPart>
        </mc:Choice>
        <mc:Fallback xmlns="">
          <p:pic>
            <p:nvPicPr>
              <p:cNvPr id="3" name="Ink 2">
                <a:extLst>
                  <a:ext uri="{FF2B5EF4-FFF2-40B4-BE49-F238E27FC236}">
                    <a16:creationId xmlns:a16="http://schemas.microsoft.com/office/drawing/2014/main" id="{8F190C23-6F9B-A044-A422-AE5A7B292D9F}"/>
                  </a:ext>
                </a:extLst>
              </p:cNvPr>
              <p:cNvPicPr/>
              <p:nvPr/>
            </p:nvPicPr>
            <p:blipFill>
              <a:blip r:embed="rId5"/>
              <a:stretch>
                <a:fillRect/>
              </a:stretch>
            </p:blipFill>
            <p:spPr>
              <a:xfrm>
                <a:off x="2686320" y="1783080"/>
                <a:ext cx="3520440" cy="4743720"/>
              </a:xfrm>
              <a:prstGeom prst="rect">
                <a:avLst/>
              </a:prstGeom>
            </p:spPr>
          </p:pic>
        </mc:Fallback>
      </mc:AlternateContent>
    </p:spTree>
    <p:extLst>
      <p:ext uri="{BB962C8B-B14F-4D97-AF65-F5344CB8AC3E}">
        <p14:creationId xmlns:p14="http://schemas.microsoft.com/office/powerpoint/2010/main" val="12481794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Stochastic gradient descent algorithm </a:t>
            </a:r>
          </a:p>
        </p:txBody>
      </p:sp>
      <p:pic>
        <p:nvPicPr>
          <p:cNvPr id="4" name="Picture 3"/>
          <p:cNvPicPr>
            <a:picLocks noChangeAspect="1"/>
          </p:cNvPicPr>
          <p:nvPr/>
        </p:nvPicPr>
        <p:blipFill>
          <a:blip r:embed="rId3"/>
          <a:stretch>
            <a:fillRect/>
          </a:stretch>
        </p:blipFill>
        <p:spPr>
          <a:xfrm>
            <a:off x="685800" y="1905000"/>
            <a:ext cx="8161021" cy="4267200"/>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xmlns="" id="{A63FB3F8-DD7B-9A4B-92AE-117782ACF2AE}"/>
                  </a:ext>
                </a:extLst>
              </p14:cNvPr>
              <p14:cNvContentPartPr/>
              <p14:nvPr/>
            </p14:nvContentPartPr>
            <p14:xfrm>
              <a:off x="6569640" y="1602360"/>
              <a:ext cx="40680" cy="54000"/>
            </p14:xfrm>
          </p:contentPart>
        </mc:Choice>
        <mc:Fallback xmlns="">
          <p:pic>
            <p:nvPicPr>
              <p:cNvPr id="3" name="Ink 2">
                <a:extLst>
                  <a:ext uri="{FF2B5EF4-FFF2-40B4-BE49-F238E27FC236}">
                    <a16:creationId xmlns:a16="http://schemas.microsoft.com/office/drawing/2014/main" id="{A63FB3F8-DD7B-9A4B-92AE-117782ACF2AE}"/>
                  </a:ext>
                </a:extLst>
              </p:cNvPr>
              <p:cNvPicPr/>
              <p:nvPr/>
            </p:nvPicPr>
            <p:blipFill>
              <a:blip r:embed="rId5"/>
              <a:stretch>
                <a:fillRect/>
              </a:stretch>
            </p:blipFill>
            <p:spPr>
              <a:xfrm>
                <a:off x="6553440" y="1586160"/>
                <a:ext cx="73080" cy="86400"/>
              </a:xfrm>
              <a:prstGeom prst="rect">
                <a:avLst/>
              </a:prstGeom>
            </p:spPr>
          </p:pic>
        </mc:Fallback>
      </mc:AlternateContent>
    </p:spTree>
    <p:extLst>
      <p:ext uri="{BB962C8B-B14F-4D97-AF65-F5344CB8AC3E}">
        <p14:creationId xmlns:p14="http://schemas.microsoft.com/office/powerpoint/2010/main" val="7261019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Networks: A brain-inspired metaphor</a:t>
            </a:r>
            <a:endParaRPr lang="en-US" dirty="0"/>
          </a:p>
        </p:txBody>
      </p:sp>
      <p:pic>
        <p:nvPicPr>
          <p:cNvPr id="6" name="Picture 5"/>
          <p:cNvPicPr>
            <a:picLocks noChangeAspect="1"/>
          </p:cNvPicPr>
          <p:nvPr/>
        </p:nvPicPr>
        <p:blipFill>
          <a:blip r:embed="rId2"/>
          <a:stretch>
            <a:fillRect/>
          </a:stretch>
        </p:blipFill>
        <p:spPr>
          <a:xfrm>
            <a:off x="194927" y="1905000"/>
            <a:ext cx="8799865" cy="4559300"/>
          </a:xfrm>
          <a:prstGeom prst="rect">
            <a:avLst/>
          </a:prstGeom>
        </p:spPr>
      </p:pic>
    </p:spTree>
    <p:extLst>
      <p:ext uri="{BB962C8B-B14F-4D97-AF65-F5344CB8AC3E}">
        <p14:creationId xmlns:p14="http://schemas.microsoft.com/office/powerpoint/2010/main" val="15246641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single neuron</a:t>
            </a:r>
            <a:endParaRPr lang="en-US" dirty="0"/>
          </a:p>
        </p:txBody>
      </p:sp>
      <p:pic>
        <p:nvPicPr>
          <p:cNvPr id="3" name="Picture 2"/>
          <p:cNvPicPr>
            <a:picLocks noChangeAspect="1"/>
          </p:cNvPicPr>
          <p:nvPr/>
        </p:nvPicPr>
        <p:blipFill>
          <a:blip r:embed="rId3"/>
          <a:stretch>
            <a:fillRect/>
          </a:stretch>
        </p:blipFill>
        <p:spPr>
          <a:xfrm>
            <a:off x="1219200" y="2133600"/>
            <a:ext cx="3733800" cy="4044950"/>
          </a:xfrm>
          <a:prstGeom prst="rect">
            <a:avLst/>
          </a:prstGeom>
        </p:spPr>
      </p:pic>
      <p:pic>
        <p:nvPicPr>
          <p:cNvPr id="5" name="Picture 4"/>
          <p:cNvPicPr>
            <a:picLocks noChangeAspect="1"/>
          </p:cNvPicPr>
          <p:nvPr/>
        </p:nvPicPr>
        <p:blipFill>
          <a:blip r:embed="rId4"/>
          <a:stretch>
            <a:fillRect/>
          </a:stretch>
        </p:blipFill>
        <p:spPr>
          <a:xfrm flipV="1">
            <a:off x="5715000" y="1524000"/>
            <a:ext cx="2374900" cy="4382412"/>
          </a:xfrm>
          <a:prstGeom prst="rect">
            <a:avLst/>
          </a:prstGeom>
        </p:spPr>
      </p:pic>
    </p:spTree>
    <p:extLst>
      <p:ext uri="{BB962C8B-B14F-4D97-AF65-F5344CB8AC3E}">
        <p14:creationId xmlns:p14="http://schemas.microsoft.com/office/powerpoint/2010/main" val="15930149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networks</a:t>
            </a:r>
            <a:endParaRPr lang="en-US" dirty="0"/>
          </a:p>
        </p:txBody>
      </p:sp>
      <p:pic>
        <p:nvPicPr>
          <p:cNvPr id="6" name="Picture 5"/>
          <p:cNvPicPr>
            <a:picLocks noChangeAspect="1"/>
          </p:cNvPicPr>
          <p:nvPr/>
        </p:nvPicPr>
        <p:blipFill>
          <a:blip r:embed="rId3"/>
          <a:stretch>
            <a:fillRect/>
          </a:stretch>
        </p:blipFill>
        <p:spPr>
          <a:xfrm>
            <a:off x="609600" y="2324100"/>
            <a:ext cx="3713554" cy="3962400"/>
          </a:xfrm>
          <a:prstGeom prst="rect">
            <a:avLst/>
          </a:prstGeom>
        </p:spPr>
      </p:pic>
      <p:pic>
        <p:nvPicPr>
          <p:cNvPr id="7" name="Picture 6"/>
          <p:cNvPicPr>
            <a:picLocks noChangeAspect="1"/>
          </p:cNvPicPr>
          <p:nvPr/>
        </p:nvPicPr>
        <p:blipFill>
          <a:blip r:embed="rId4"/>
          <a:stretch>
            <a:fillRect/>
          </a:stretch>
        </p:blipFill>
        <p:spPr>
          <a:xfrm>
            <a:off x="4439864" y="2895600"/>
            <a:ext cx="4704136" cy="2712764"/>
          </a:xfrm>
          <a:prstGeom prst="rect">
            <a:avLst/>
          </a:prstGeom>
        </p:spPr>
      </p:pic>
    </p:spTree>
    <p:extLst>
      <p:ext uri="{BB962C8B-B14F-4D97-AF65-F5344CB8AC3E}">
        <p14:creationId xmlns:p14="http://schemas.microsoft.com/office/powerpoint/2010/main" val="3318603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Mathematical Notation</a:t>
            </a:r>
            <a:endParaRPr lang="en-US" dirty="0"/>
          </a:p>
        </p:txBody>
      </p:sp>
      <p:sp>
        <p:nvSpPr>
          <p:cNvPr id="5" name="Content Placeholder 4"/>
          <p:cNvSpPr>
            <a:spLocks noGrp="1"/>
          </p:cNvSpPr>
          <p:nvPr>
            <p:ph idx="1"/>
          </p:nvPr>
        </p:nvSpPr>
        <p:spPr/>
        <p:txBody>
          <a:bodyPr/>
          <a:lstStyle/>
          <a:p>
            <a:r>
              <a:rPr lang="en-US" dirty="0" smtClean="0"/>
              <a:t>The </a:t>
            </a:r>
            <a:r>
              <a:rPr lang="en-US" dirty="0"/>
              <a:t>simplest neural network is called a perceptron. It is simply a linear model: </a:t>
            </a:r>
            <a:endParaRPr lang="en-US" dirty="0" smtClean="0"/>
          </a:p>
          <a:p>
            <a:endParaRPr lang="en-US" dirty="0"/>
          </a:p>
          <a:p>
            <a:endParaRPr lang="en-US" dirty="0"/>
          </a:p>
          <a:p>
            <a:r>
              <a:rPr lang="en-US" dirty="0"/>
              <a:t>where W is the weight matrix and b is a bias term. </a:t>
            </a:r>
            <a:endParaRPr lang="en-US" dirty="0" smtClean="0"/>
          </a:p>
          <a:p>
            <a:endParaRPr lang="en-US" dirty="0"/>
          </a:p>
          <a:p>
            <a:endParaRPr lang="en-US" dirty="0"/>
          </a:p>
        </p:txBody>
      </p:sp>
      <p:pic>
        <p:nvPicPr>
          <p:cNvPr id="4" name="Picture 3"/>
          <p:cNvPicPr>
            <a:picLocks noChangeAspect="1"/>
          </p:cNvPicPr>
          <p:nvPr/>
        </p:nvPicPr>
        <p:blipFill>
          <a:blip r:embed="rId3"/>
          <a:stretch>
            <a:fillRect/>
          </a:stretch>
        </p:blipFill>
        <p:spPr>
          <a:xfrm>
            <a:off x="2438400" y="2362200"/>
            <a:ext cx="4089400" cy="1016000"/>
          </a:xfrm>
          <a:prstGeom prst="rect">
            <a:avLst/>
          </a:prstGeom>
        </p:spPr>
      </p:pic>
    </p:spTree>
    <p:extLst>
      <p:ext uri="{BB962C8B-B14F-4D97-AF65-F5344CB8AC3E}">
        <p14:creationId xmlns:p14="http://schemas.microsoft.com/office/powerpoint/2010/main" val="1599283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Mathematical Notation</a:t>
            </a:r>
            <a:endParaRPr lang="en-US" dirty="0"/>
          </a:p>
        </p:txBody>
      </p:sp>
      <p:sp>
        <p:nvSpPr>
          <p:cNvPr id="5" name="Content Placeholder 4"/>
          <p:cNvSpPr>
            <a:spLocks noGrp="1"/>
          </p:cNvSpPr>
          <p:nvPr>
            <p:ph idx="1"/>
          </p:nvPr>
        </p:nvSpPr>
        <p:spPr/>
        <p:txBody>
          <a:bodyPr/>
          <a:lstStyle/>
          <a:p>
            <a:r>
              <a:rPr lang="en-US" dirty="0" smtClean="0"/>
              <a:t>To go beyond linear function, we introduce a non-linear hidden layer.  The result is called a Multi-Layer Perceptron with one hidden layer.</a:t>
            </a:r>
          </a:p>
          <a:p>
            <a:endParaRPr lang="en-US" dirty="0"/>
          </a:p>
          <a:p>
            <a:endParaRPr lang="en-US" dirty="0" smtClean="0"/>
          </a:p>
          <a:p>
            <a:endParaRPr lang="en-US" dirty="0"/>
          </a:p>
          <a:p>
            <a:r>
              <a:rPr lang="en-US" dirty="0" smtClean="0"/>
              <a:t>Here </a:t>
            </a:r>
            <a:r>
              <a:rPr lang="en-US" b="1" dirty="0"/>
              <a:t>W</a:t>
            </a:r>
            <a:r>
              <a:rPr lang="en-US" b="1" baseline="30000" dirty="0"/>
              <a:t>1</a:t>
            </a:r>
            <a:r>
              <a:rPr lang="en-US" dirty="0"/>
              <a:t> and </a:t>
            </a:r>
            <a:r>
              <a:rPr lang="en-US" b="1" dirty="0"/>
              <a:t>b</a:t>
            </a:r>
            <a:r>
              <a:rPr lang="en-US" b="1" baseline="30000" dirty="0"/>
              <a:t>1</a:t>
            </a:r>
            <a:r>
              <a:rPr lang="en-US" dirty="0"/>
              <a:t> are a matrix and a bias for the </a:t>
            </a:r>
            <a:r>
              <a:rPr lang="en-US" b="1" dirty="0"/>
              <a:t>first</a:t>
            </a:r>
            <a:r>
              <a:rPr lang="en-US" dirty="0"/>
              <a:t> linear transformation of the input </a:t>
            </a:r>
            <a:r>
              <a:rPr lang="en-US" b="1" dirty="0"/>
              <a:t>x</a:t>
            </a:r>
            <a:r>
              <a:rPr lang="en-US" dirty="0"/>
              <a:t>, </a:t>
            </a:r>
          </a:p>
          <a:p>
            <a:r>
              <a:rPr lang="en-US" b="1" dirty="0"/>
              <a:t>g</a:t>
            </a:r>
            <a:r>
              <a:rPr lang="en-US" dirty="0"/>
              <a:t> is a nonlinear function </a:t>
            </a:r>
            <a:r>
              <a:rPr lang="en-US" dirty="0" smtClean="0"/>
              <a:t>(</a:t>
            </a:r>
            <a:r>
              <a:rPr lang="en-US" dirty="0"/>
              <a:t>also </a:t>
            </a:r>
            <a:r>
              <a:rPr lang="en-US" dirty="0" smtClean="0"/>
              <a:t>an activation </a:t>
            </a:r>
            <a:r>
              <a:rPr lang="en-US" dirty="0"/>
              <a:t>function), </a:t>
            </a:r>
            <a:endParaRPr lang="en-US" dirty="0" smtClean="0"/>
          </a:p>
          <a:p>
            <a:r>
              <a:rPr lang="en-US" b="1" dirty="0" smtClean="0"/>
              <a:t>W</a:t>
            </a:r>
            <a:r>
              <a:rPr lang="en-US" b="1" baseline="30000" dirty="0" smtClean="0"/>
              <a:t>2</a:t>
            </a:r>
            <a:r>
              <a:rPr lang="en-US" dirty="0" smtClean="0"/>
              <a:t> </a:t>
            </a:r>
            <a:r>
              <a:rPr lang="en-US" dirty="0"/>
              <a:t>and </a:t>
            </a:r>
            <a:r>
              <a:rPr lang="en-US" b="1" dirty="0" smtClean="0"/>
              <a:t>b</a:t>
            </a:r>
            <a:r>
              <a:rPr lang="en-US" b="1" baseline="30000" dirty="0" smtClean="0"/>
              <a:t>2</a:t>
            </a:r>
            <a:r>
              <a:rPr lang="en-US" dirty="0" smtClean="0"/>
              <a:t> </a:t>
            </a:r>
            <a:r>
              <a:rPr lang="en-US" dirty="0"/>
              <a:t>are </a:t>
            </a:r>
            <a:r>
              <a:rPr lang="en-US" dirty="0" smtClean="0"/>
              <a:t>the </a:t>
            </a:r>
            <a:r>
              <a:rPr lang="en-US" dirty="0"/>
              <a:t>matrix and bias term for a </a:t>
            </a:r>
            <a:r>
              <a:rPr lang="en-US" b="1" dirty="0"/>
              <a:t>second</a:t>
            </a:r>
            <a:r>
              <a:rPr lang="en-US" dirty="0"/>
              <a:t> linear transform. </a:t>
            </a:r>
          </a:p>
          <a:p>
            <a:endParaRPr lang="en-US" dirty="0"/>
          </a:p>
          <a:p>
            <a:endParaRPr lang="en-US" dirty="0" smtClean="0"/>
          </a:p>
          <a:p>
            <a:endParaRPr lang="en-US" dirty="0"/>
          </a:p>
          <a:p>
            <a:endParaRPr lang="en-US" dirty="0" smtClean="0"/>
          </a:p>
          <a:p>
            <a:endParaRPr lang="en-US" dirty="0"/>
          </a:p>
          <a:p>
            <a:endParaRPr lang="en-US" dirty="0" smtClean="0"/>
          </a:p>
          <a:p>
            <a:endParaRPr lang="en-US" dirty="0"/>
          </a:p>
        </p:txBody>
      </p:sp>
      <p:pic>
        <p:nvPicPr>
          <p:cNvPr id="3" name="Picture 2"/>
          <p:cNvPicPr>
            <a:picLocks noChangeAspect="1"/>
          </p:cNvPicPr>
          <p:nvPr/>
        </p:nvPicPr>
        <p:blipFill>
          <a:blip r:embed="rId3"/>
          <a:stretch>
            <a:fillRect/>
          </a:stretch>
        </p:blipFill>
        <p:spPr>
          <a:xfrm>
            <a:off x="990600" y="2590800"/>
            <a:ext cx="6910038" cy="990600"/>
          </a:xfrm>
          <a:prstGeom prst="rect">
            <a:avLst/>
          </a:prstGeom>
        </p:spPr>
      </p:pic>
    </p:spTree>
    <p:extLst>
      <p:ext uri="{BB962C8B-B14F-4D97-AF65-F5344CB8AC3E}">
        <p14:creationId xmlns:p14="http://schemas.microsoft.com/office/powerpoint/2010/main" val="7923036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Mathematical Notation</a:t>
            </a:r>
            <a:endParaRPr lang="en-US" dirty="0"/>
          </a:p>
        </p:txBody>
      </p:sp>
      <p:sp>
        <p:nvSpPr>
          <p:cNvPr id="5" name="Content Placeholder 4"/>
          <p:cNvSpPr>
            <a:spLocks noGrp="1"/>
          </p:cNvSpPr>
          <p:nvPr>
            <p:ph idx="1"/>
          </p:nvPr>
        </p:nvSpPr>
        <p:spPr/>
        <p:txBody>
          <a:bodyPr/>
          <a:lstStyle/>
          <a:p>
            <a:r>
              <a:rPr lang="en-US" dirty="0" smtClean="0"/>
              <a:t>We can add additional linear transformations and nonlinearities, resulting with a MLP with two hidden layers:</a:t>
            </a:r>
          </a:p>
          <a:p>
            <a:endParaRPr lang="en-US" dirty="0"/>
          </a:p>
          <a:p>
            <a:endParaRPr lang="en-US" dirty="0" smtClean="0"/>
          </a:p>
          <a:p>
            <a:r>
              <a:rPr lang="en-US" dirty="0" smtClean="0"/>
              <a:t> </a:t>
            </a:r>
            <a:endParaRPr lang="en-US" dirty="0"/>
          </a:p>
          <a:p>
            <a:endParaRPr lang="en-US" dirty="0"/>
          </a:p>
          <a:p>
            <a:endParaRPr lang="en-US" dirty="0" smtClean="0"/>
          </a:p>
          <a:p>
            <a:endParaRPr lang="en-US" dirty="0"/>
          </a:p>
          <a:p>
            <a:endParaRPr lang="en-US" dirty="0" smtClean="0"/>
          </a:p>
          <a:p>
            <a:endParaRPr lang="en-US" dirty="0"/>
          </a:p>
          <a:p>
            <a:endParaRPr lang="en-US" dirty="0" smtClean="0"/>
          </a:p>
          <a:p>
            <a:endParaRPr lang="en-US" dirty="0"/>
          </a:p>
        </p:txBody>
      </p:sp>
      <p:pic>
        <p:nvPicPr>
          <p:cNvPr id="6" name="Picture 5"/>
          <p:cNvPicPr>
            <a:picLocks noChangeAspect="1"/>
          </p:cNvPicPr>
          <p:nvPr/>
        </p:nvPicPr>
        <p:blipFill>
          <a:blip r:embed="rId3"/>
          <a:stretch>
            <a:fillRect/>
          </a:stretch>
        </p:blipFill>
        <p:spPr>
          <a:xfrm>
            <a:off x="609599" y="3063135"/>
            <a:ext cx="3556541" cy="3794865"/>
          </a:xfrm>
          <a:prstGeom prst="rect">
            <a:avLst/>
          </a:prstGeom>
        </p:spPr>
      </p:pic>
      <p:pic>
        <p:nvPicPr>
          <p:cNvPr id="7" name="Picture 6"/>
          <p:cNvPicPr>
            <a:picLocks noChangeAspect="1"/>
          </p:cNvPicPr>
          <p:nvPr/>
        </p:nvPicPr>
        <p:blipFill>
          <a:blip r:embed="rId4"/>
          <a:stretch>
            <a:fillRect/>
          </a:stretch>
        </p:blipFill>
        <p:spPr>
          <a:xfrm>
            <a:off x="1752600" y="2452477"/>
            <a:ext cx="5519409" cy="610658"/>
          </a:xfrm>
          <a:prstGeom prst="rect">
            <a:avLst/>
          </a:prstGeom>
        </p:spPr>
      </p:pic>
      <p:pic>
        <p:nvPicPr>
          <p:cNvPr id="8" name="Picture 7"/>
          <p:cNvPicPr>
            <a:picLocks noChangeAspect="1"/>
          </p:cNvPicPr>
          <p:nvPr/>
        </p:nvPicPr>
        <p:blipFill>
          <a:blip r:embed="rId5"/>
          <a:stretch>
            <a:fillRect/>
          </a:stretch>
        </p:blipFill>
        <p:spPr>
          <a:xfrm>
            <a:off x="4800600" y="4267200"/>
            <a:ext cx="3621500" cy="1786924"/>
          </a:xfrm>
          <a:prstGeom prst="rect">
            <a:avLst/>
          </a:prstGeom>
        </p:spPr>
      </p:pic>
      <p:sp>
        <p:nvSpPr>
          <p:cNvPr id="9" name="Rectangle 8"/>
          <p:cNvSpPr/>
          <p:nvPr/>
        </p:nvSpPr>
        <p:spPr>
          <a:xfrm>
            <a:off x="4995138" y="3435839"/>
            <a:ext cx="3232423" cy="646331"/>
          </a:xfrm>
          <a:prstGeom prst="rect">
            <a:avLst/>
          </a:prstGeom>
        </p:spPr>
        <p:txBody>
          <a:bodyPr wrap="none">
            <a:spAutoFit/>
          </a:bodyPr>
          <a:lstStyle/>
          <a:p>
            <a:r>
              <a:rPr lang="en-US" dirty="0" smtClean="0"/>
              <a:t>Same equation, but written with</a:t>
            </a:r>
            <a:br>
              <a:rPr lang="en-US" dirty="0" smtClean="0"/>
            </a:br>
            <a:r>
              <a:rPr lang="en-US" dirty="0" smtClean="0"/>
              <a:t>intermediary variables:</a:t>
            </a:r>
            <a:endParaRPr lang="en-US" dirty="0"/>
          </a:p>
        </p:txBody>
      </p:sp>
    </p:spTree>
    <p:extLst>
      <p:ext uri="{BB962C8B-B14F-4D97-AF65-F5344CB8AC3E}">
        <p14:creationId xmlns:p14="http://schemas.microsoft.com/office/powerpoint/2010/main" val="18977843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Dimensions of the layers</a:t>
            </a:r>
            <a:endParaRPr lang="en-US" dirty="0"/>
          </a:p>
        </p:txBody>
      </p:sp>
      <p:sp>
        <p:nvSpPr>
          <p:cNvPr id="3" name="Content Placeholder 2"/>
          <p:cNvSpPr>
            <a:spLocks noGrp="1"/>
          </p:cNvSpPr>
          <p:nvPr>
            <p:ph idx="1"/>
          </p:nvPr>
        </p:nvSpPr>
        <p:spPr/>
        <p:txBody>
          <a:bodyPr/>
          <a:lstStyle/>
          <a:p>
            <a:r>
              <a:rPr lang="en-US" dirty="0" smtClean="0"/>
              <a:t>A neural network can be described the the dimensions of its layers and of its input.</a:t>
            </a:r>
          </a:p>
          <a:p>
            <a:pPr algn="ctr"/>
            <a:r>
              <a:rPr lang="en-US" b="1" dirty="0"/>
              <a:t>d</a:t>
            </a:r>
            <a:r>
              <a:rPr lang="en-US" b="1" i="1" baseline="-25000" dirty="0"/>
              <a:t>in</a:t>
            </a:r>
            <a:r>
              <a:rPr lang="en-US" i="1" dirty="0"/>
              <a:t> </a:t>
            </a:r>
            <a:r>
              <a:rPr lang="en-US" dirty="0" smtClean="0"/>
              <a:t>is the number of dimensions of the input vector</a:t>
            </a:r>
          </a:p>
          <a:p>
            <a:pPr algn="ctr"/>
            <a:r>
              <a:rPr lang="en-US" b="1" dirty="0" err="1" smtClean="0"/>
              <a:t>d</a:t>
            </a:r>
            <a:r>
              <a:rPr lang="en-US" b="1" i="1" baseline="-25000" dirty="0" err="1" smtClean="0"/>
              <a:t>out</a:t>
            </a:r>
            <a:r>
              <a:rPr lang="en-US" b="1" i="1" dirty="0" smtClean="0"/>
              <a:t> </a:t>
            </a:r>
            <a:r>
              <a:rPr lang="en-US" dirty="0"/>
              <a:t>is the number of dimensions of the </a:t>
            </a:r>
            <a:r>
              <a:rPr lang="en-US" dirty="0" smtClean="0"/>
              <a:t>output vector</a:t>
            </a:r>
          </a:p>
          <a:p>
            <a:r>
              <a:rPr lang="en-US" dirty="0" smtClean="0"/>
              <a:t>A fully connected layer </a:t>
            </a:r>
            <a:r>
              <a:rPr lang="en-US" b="1" dirty="0" smtClean="0"/>
              <a:t>l(x) = </a:t>
            </a:r>
            <a:r>
              <a:rPr lang="en-US" b="1" dirty="0" err="1"/>
              <a:t>xW</a:t>
            </a:r>
            <a:r>
              <a:rPr lang="en-US" b="1" dirty="0"/>
              <a:t> </a:t>
            </a:r>
            <a:r>
              <a:rPr lang="en-US" b="1" dirty="0" smtClean="0"/>
              <a:t>+ </a:t>
            </a:r>
            <a:r>
              <a:rPr lang="en-US" b="1" dirty="0"/>
              <a:t>b </a:t>
            </a:r>
            <a:r>
              <a:rPr lang="en-US" dirty="0" smtClean="0"/>
              <a:t>with input size </a:t>
            </a:r>
            <a:r>
              <a:rPr lang="en-US" b="1" dirty="0" smtClean="0"/>
              <a:t>d</a:t>
            </a:r>
            <a:r>
              <a:rPr lang="en-US" b="1" i="1" baseline="-25000" dirty="0" smtClean="0"/>
              <a:t>in </a:t>
            </a:r>
            <a:r>
              <a:rPr lang="en-US" dirty="0"/>
              <a:t>and and output </a:t>
            </a:r>
            <a:r>
              <a:rPr lang="en-US" dirty="0" smtClean="0"/>
              <a:t>size </a:t>
            </a:r>
            <a:r>
              <a:rPr lang="en-US" b="1" dirty="0" err="1" smtClean="0"/>
              <a:t>d</a:t>
            </a:r>
            <a:r>
              <a:rPr lang="en-US" b="1" i="1" baseline="-25000" dirty="0" err="1" smtClean="0"/>
              <a:t>out</a:t>
            </a:r>
            <a:r>
              <a:rPr lang="en-US" b="1" i="1" dirty="0" smtClean="0"/>
              <a:t> </a:t>
            </a:r>
            <a:r>
              <a:rPr lang="en-US" dirty="0" smtClean="0"/>
              <a:t>will have the following dimensions:</a:t>
            </a:r>
          </a:p>
          <a:p>
            <a:pPr algn="ctr"/>
            <a:r>
              <a:rPr lang="en-US" dirty="0" smtClean="0"/>
              <a:t>the dimensions </a:t>
            </a:r>
            <a:r>
              <a:rPr lang="en-US" dirty="0"/>
              <a:t>of </a:t>
            </a:r>
            <a:r>
              <a:rPr lang="en-US" b="1" i="1" dirty="0" smtClean="0"/>
              <a:t>x </a:t>
            </a:r>
            <a:r>
              <a:rPr lang="en-US" dirty="0" smtClean="0"/>
              <a:t>are </a:t>
            </a:r>
            <a:r>
              <a:rPr lang="en-US" b="1" dirty="0" smtClean="0"/>
              <a:t>1 </a:t>
            </a:r>
            <a:r>
              <a:rPr lang="en-US" dirty="0" smtClean="0"/>
              <a:t>x </a:t>
            </a:r>
            <a:r>
              <a:rPr lang="en-US" b="1" dirty="0" smtClean="0"/>
              <a:t>d</a:t>
            </a:r>
            <a:r>
              <a:rPr lang="en-US" b="1" i="1" baseline="-25000" dirty="0" smtClean="0"/>
              <a:t>in</a:t>
            </a:r>
            <a:r>
              <a:rPr lang="en-US" i="1" dirty="0" smtClean="0"/>
              <a:t> </a:t>
            </a:r>
            <a:endParaRPr lang="en-US" dirty="0" smtClean="0"/>
          </a:p>
          <a:p>
            <a:pPr algn="ctr"/>
            <a:r>
              <a:rPr lang="en-US" dirty="0"/>
              <a:t>the </a:t>
            </a:r>
            <a:r>
              <a:rPr lang="en-US" dirty="0" smtClean="0"/>
              <a:t>dimensions of </a:t>
            </a:r>
            <a:r>
              <a:rPr lang="en-US" b="1" i="1" dirty="0" smtClean="0"/>
              <a:t>W</a:t>
            </a:r>
            <a:r>
              <a:rPr lang="en-US" i="1" dirty="0" smtClean="0"/>
              <a:t> </a:t>
            </a:r>
            <a:r>
              <a:rPr lang="en-US" dirty="0" smtClean="0"/>
              <a:t>are</a:t>
            </a:r>
            <a:r>
              <a:rPr lang="en-US" i="1" dirty="0" smtClean="0"/>
              <a:t> </a:t>
            </a:r>
            <a:r>
              <a:rPr lang="en-US" b="1" dirty="0"/>
              <a:t>d</a:t>
            </a:r>
            <a:r>
              <a:rPr lang="en-US" b="1" i="1" baseline="-25000" dirty="0"/>
              <a:t>in</a:t>
            </a:r>
            <a:r>
              <a:rPr lang="en-US" i="1" dirty="0"/>
              <a:t> </a:t>
            </a:r>
            <a:r>
              <a:rPr lang="en-US" dirty="0" smtClean="0"/>
              <a:t>x </a:t>
            </a:r>
            <a:r>
              <a:rPr lang="en-US" b="1" dirty="0" err="1" smtClean="0"/>
              <a:t>d</a:t>
            </a:r>
            <a:r>
              <a:rPr lang="en-US" b="1" i="1" baseline="-25000" dirty="0" err="1" smtClean="0"/>
              <a:t>out</a:t>
            </a:r>
            <a:r>
              <a:rPr lang="en-US" i="1" dirty="0" smtClean="0"/>
              <a:t> </a:t>
            </a:r>
          </a:p>
          <a:p>
            <a:pPr algn="ctr"/>
            <a:r>
              <a:rPr lang="en-US" dirty="0"/>
              <a:t>the dimensions </a:t>
            </a:r>
            <a:r>
              <a:rPr lang="en-US" dirty="0" smtClean="0"/>
              <a:t>of </a:t>
            </a:r>
            <a:r>
              <a:rPr lang="en-US" b="1" i="1" dirty="0" smtClean="0"/>
              <a:t>b</a:t>
            </a:r>
            <a:r>
              <a:rPr lang="en-US" b="1" dirty="0" smtClean="0"/>
              <a:t> </a:t>
            </a:r>
            <a:r>
              <a:rPr lang="en-US" dirty="0" smtClean="0"/>
              <a:t>are </a:t>
            </a:r>
            <a:r>
              <a:rPr lang="en-US" b="1" dirty="0"/>
              <a:t>1 </a:t>
            </a:r>
            <a:r>
              <a:rPr lang="en-US" dirty="0"/>
              <a:t>x </a:t>
            </a:r>
            <a:r>
              <a:rPr lang="en-US" b="1" dirty="0" err="1" smtClean="0"/>
              <a:t>d</a:t>
            </a:r>
            <a:r>
              <a:rPr lang="en-US" b="1" i="1" baseline="-25000" dirty="0" err="1" smtClean="0"/>
              <a:t>out</a:t>
            </a:r>
            <a:r>
              <a:rPr lang="en-US" i="1" dirty="0" smtClean="0"/>
              <a:t> </a:t>
            </a:r>
          </a:p>
          <a:p>
            <a:pPr algn="ctr"/>
            <a:endParaRPr lang="en-US" dirty="0"/>
          </a:p>
          <a:p>
            <a:pPr algn="ctr"/>
            <a:endParaRPr lang="en-US" b="1" dirty="0"/>
          </a:p>
          <a:p>
            <a:endParaRPr lang="en-US" dirty="0" smtClean="0"/>
          </a:p>
          <a:p>
            <a:pPr algn="ctr"/>
            <a:endParaRPr lang="en-US" dirty="0"/>
          </a:p>
          <a:p>
            <a:pPr algn="ctr"/>
            <a:endParaRPr lang="en-US" dirty="0"/>
          </a:p>
          <a:p>
            <a:endParaRPr lang="en-US" dirty="0"/>
          </a:p>
        </p:txBody>
      </p:sp>
    </p:spTree>
    <p:extLst>
      <p:ext uri="{BB962C8B-B14F-4D97-AF65-F5344CB8AC3E}">
        <p14:creationId xmlns:p14="http://schemas.microsoft.com/office/powerpoint/2010/main" val="66247303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Dimensions of the output layer</a:t>
            </a:r>
            <a:endParaRPr lang="en-US" dirty="0"/>
          </a:p>
        </p:txBody>
      </p:sp>
      <p:sp>
        <p:nvSpPr>
          <p:cNvPr id="3" name="Content Placeholder 2"/>
          <p:cNvSpPr>
            <a:spLocks noGrp="1"/>
          </p:cNvSpPr>
          <p:nvPr>
            <p:ph idx="1"/>
          </p:nvPr>
        </p:nvSpPr>
        <p:spPr/>
        <p:txBody>
          <a:bodyPr/>
          <a:lstStyle/>
          <a:p>
            <a:r>
              <a:rPr lang="en-US" b="1" dirty="0" smtClean="0"/>
              <a:t>d</a:t>
            </a:r>
            <a:r>
              <a:rPr lang="en-US" b="1" i="1" baseline="-25000" dirty="0" err="1" smtClean="0"/>
              <a:t>out</a:t>
            </a:r>
            <a:r>
              <a:rPr lang="en-US" b="1" i="1" dirty="0" smtClean="0"/>
              <a:t> </a:t>
            </a:r>
            <a:r>
              <a:rPr lang="en-US" dirty="0" smtClean="0"/>
              <a:t>= 1 means the neural networks output is a scalar.  Such networks can be used for </a:t>
            </a:r>
          </a:p>
          <a:p>
            <a:pPr lvl="1"/>
            <a:r>
              <a:rPr lang="en-US" dirty="0" smtClean="0"/>
              <a:t>Regression or scoring</a:t>
            </a:r>
          </a:p>
          <a:p>
            <a:pPr lvl="1"/>
            <a:r>
              <a:rPr lang="en-US" dirty="0" smtClean="0"/>
              <a:t>Binary classification </a:t>
            </a:r>
          </a:p>
          <a:p>
            <a:r>
              <a:rPr lang="en-US" b="1" dirty="0" err="1"/>
              <a:t>d</a:t>
            </a:r>
            <a:r>
              <a:rPr lang="en-US" b="1" i="1" baseline="-25000" dirty="0" err="1"/>
              <a:t>out</a:t>
            </a:r>
            <a:r>
              <a:rPr lang="en-US" b="1" i="1" dirty="0"/>
              <a:t> </a:t>
            </a:r>
            <a:r>
              <a:rPr lang="en-US" dirty="0" smtClean="0"/>
              <a:t>= k &gt; 1 can be used for </a:t>
            </a:r>
            <a:r>
              <a:rPr lang="en-US" dirty="0"/>
              <a:t>k-class </a:t>
            </a:r>
            <a:r>
              <a:rPr lang="en-US" dirty="0" smtClean="0"/>
              <a:t>classification.  </a:t>
            </a:r>
          </a:p>
          <a:p>
            <a:pPr lvl="1"/>
            <a:r>
              <a:rPr lang="en-US" dirty="0" smtClean="0"/>
              <a:t>Associate each </a:t>
            </a:r>
            <a:r>
              <a:rPr lang="en-US" dirty="0"/>
              <a:t>dimension with a class, and </a:t>
            </a:r>
            <a:r>
              <a:rPr lang="en-US" dirty="0" smtClean="0"/>
              <a:t>look for </a:t>
            </a:r>
            <a:r>
              <a:rPr lang="en-US" dirty="0"/>
              <a:t>the dimension with maximal value. </a:t>
            </a:r>
            <a:endParaRPr lang="en-US" dirty="0" smtClean="0"/>
          </a:p>
          <a:p>
            <a:pPr lvl="1"/>
            <a:r>
              <a:rPr lang="en-US" dirty="0"/>
              <a:t>I</a:t>
            </a:r>
            <a:r>
              <a:rPr lang="en-US" dirty="0" smtClean="0"/>
              <a:t>f </a:t>
            </a:r>
            <a:r>
              <a:rPr lang="en-US" dirty="0"/>
              <a:t>the output vector entries are positive and sum to one, the output can be interpreted as a distribution over class </a:t>
            </a:r>
            <a:r>
              <a:rPr lang="en-US" dirty="0" smtClean="0"/>
              <a:t>assignments.</a:t>
            </a:r>
          </a:p>
          <a:p>
            <a:pPr marL="201168" lvl="1" indent="0">
              <a:buNone/>
            </a:pPr>
            <a:r>
              <a:rPr lang="en-US" dirty="0" smtClean="0"/>
              <a:t>The </a:t>
            </a:r>
            <a:r>
              <a:rPr lang="en-US" b="1" dirty="0" err="1" smtClean="0"/>
              <a:t>softmax</a:t>
            </a:r>
            <a:r>
              <a:rPr lang="en-US" b="1" dirty="0" smtClean="0"/>
              <a:t> </a:t>
            </a:r>
            <a:r>
              <a:rPr lang="en-US" dirty="0"/>
              <a:t>forces the values </a:t>
            </a:r>
            <a:r>
              <a:rPr lang="en-US" dirty="0" smtClean="0"/>
              <a:t>in an output layer to </a:t>
            </a:r>
            <a:r>
              <a:rPr lang="en-US" dirty="0"/>
              <a:t>be positive and sum to 1, making them interpretable as a probability distribution. </a:t>
            </a:r>
          </a:p>
          <a:p>
            <a:pPr marL="201168" lvl="1" indent="0">
              <a:buNone/>
            </a:pPr>
            <a:endParaRPr lang="en-US" dirty="0"/>
          </a:p>
          <a:p>
            <a:pPr lvl="1"/>
            <a:endParaRPr lang="en-US" dirty="0" smtClean="0"/>
          </a:p>
          <a:p>
            <a:pPr lvl="1"/>
            <a:endParaRPr lang="en-US" dirty="0"/>
          </a:p>
          <a:p>
            <a:pPr algn="ctr"/>
            <a:endParaRPr lang="en-US" i="1" dirty="0" smtClean="0"/>
          </a:p>
          <a:p>
            <a:pPr algn="ctr"/>
            <a:endParaRPr lang="en-US" dirty="0" smtClean="0"/>
          </a:p>
          <a:p>
            <a:pPr algn="ctr"/>
            <a:endParaRPr lang="en-US" b="1" dirty="0" smtClean="0"/>
          </a:p>
          <a:p>
            <a:endParaRPr lang="en-US" dirty="0" smtClean="0"/>
          </a:p>
          <a:p>
            <a:pPr algn="ctr"/>
            <a:endParaRPr lang="en-US" dirty="0" smtClean="0"/>
          </a:p>
          <a:p>
            <a:pPr algn="ctr"/>
            <a:endParaRPr lang="en-US" dirty="0" smtClean="0"/>
          </a:p>
          <a:p>
            <a:endParaRPr lang="en-US" dirty="0"/>
          </a:p>
        </p:txBody>
      </p:sp>
      <p:pic>
        <p:nvPicPr>
          <p:cNvPr id="5" name="Picture 4"/>
          <p:cNvPicPr>
            <a:picLocks noChangeAspect="1"/>
          </p:cNvPicPr>
          <p:nvPr/>
        </p:nvPicPr>
        <p:blipFill>
          <a:blip r:embed="rId3"/>
          <a:stretch>
            <a:fillRect/>
          </a:stretch>
        </p:blipFill>
        <p:spPr>
          <a:xfrm>
            <a:off x="3048000" y="5410200"/>
            <a:ext cx="2836196" cy="1274233"/>
          </a:xfrm>
          <a:prstGeom prst="rect">
            <a:avLst/>
          </a:prstGeom>
        </p:spPr>
      </p:pic>
    </p:spTree>
    <p:extLst>
      <p:ext uri="{BB962C8B-B14F-4D97-AF65-F5344CB8AC3E}">
        <p14:creationId xmlns:p14="http://schemas.microsoft.com/office/powerpoint/2010/main" val="15663275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Logistic Regression</a:t>
            </a:r>
            <a:endParaRPr lang="en-US" dirty="0"/>
          </a:p>
        </p:txBody>
      </p:sp>
      <p:sp>
        <p:nvSpPr>
          <p:cNvPr id="3" name="Content Placeholder 2"/>
          <p:cNvSpPr>
            <a:spLocks noGrp="1"/>
          </p:cNvSpPr>
          <p:nvPr>
            <p:ph idx="1"/>
          </p:nvPr>
        </p:nvSpPr>
        <p:spPr/>
        <p:txBody>
          <a:bodyPr>
            <a:normAutofit/>
          </a:bodyPr>
          <a:lstStyle/>
          <a:p>
            <a:r>
              <a:rPr lang="en-US" sz="2400" dirty="0" smtClean="0"/>
              <a:t>Logistic </a:t>
            </a:r>
            <a:r>
              <a:rPr lang="en-US" sz="2400" dirty="0"/>
              <a:t>regression solves this task by learning, from a training set, a vector of </a:t>
            </a:r>
            <a:r>
              <a:rPr lang="en-US" sz="2400" b="1" dirty="0"/>
              <a:t>weights</a:t>
            </a:r>
            <a:r>
              <a:rPr lang="en-US" sz="2400" dirty="0"/>
              <a:t> and a </a:t>
            </a:r>
            <a:r>
              <a:rPr lang="en-US" sz="2400" b="1" dirty="0"/>
              <a:t>bias term</a:t>
            </a:r>
            <a:r>
              <a:rPr lang="en-US" sz="2400" dirty="0"/>
              <a:t>. </a:t>
            </a:r>
          </a:p>
          <a:p>
            <a:endParaRPr lang="en-US" sz="2400" dirty="0"/>
          </a:p>
          <a:p>
            <a:endParaRPr lang="en-US" sz="2400" dirty="0"/>
          </a:p>
          <a:p>
            <a:endParaRPr lang="en-US" sz="2400" dirty="0" smtClean="0"/>
          </a:p>
          <a:p>
            <a:endParaRPr lang="en-US" sz="2400" dirty="0"/>
          </a:p>
          <a:p>
            <a:r>
              <a:rPr lang="en-US" sz="2400" dirty="0"/>
              <a:t>We can also write this as a dot product:</a:t>
            </a:r>
          </a:p>
          <a:p>
            <a:endParaRPr lang="en-US" sz="2400" dirty="0"/>
          </a:p>
        </p:txBody>
      </p:sp>
      <p:pic>
        <p:nvPicPr>
          <p:cNvPr id="4" name="Picture 3"/>
          <p:cNvPicPr>
            <a:picLocks noChangeAspect="1"/>
          </p:cNvPicPr>
          <p:nvPr/>
        </p:nvPicPr>
        <p:blipFill>
          <a:blip r:embed="rId3"/>
          <a:stretch>
            <a:fillRect/>
          </a:stretch>
        </p:blipFill>
        <p:spPr>
          <a:xfrm>
            <a:off x="2247698" y="2590800"/>
            <a:ext cx="3837093" cy="1676400"/>
          </a:xfrm>
          <a:prstGeom prst="rect">
            <a:avLst/>
          </a:prstGeom>
        </p:spPr>
      </p:pic>
      <p:grpSp>
        <p:nvGrpSpPr>
          <p:cNvPr id="7" name="Group 6"/>
          <p:cNvGrpSpPr/>
          <p:nvPr/>
        </p:nvGrpSpPr>
        <p:grpSpPr>
          <a:xfrm>
            <a:off x="914400" y="5012266"/>
            <a:ext cx="4540715" cy="1065200"/>
            <a:chOff x="822959" y="5792801"/>
            <a:chExt cx="4540715" cy="1065200"/>
          </a:xfrm>
        </p:grpSpPr>
        <p:sp>
          <p:nvSpPr>
            <p:cNvPr id="5" name="Rectangle 4"/>
            <p:cNvSpPr/>
            <p:nvPr/>
          </p:nvSpPr>
          <p:spPr>
            <a:xfrm>
              <a:off x="822959" y="5792801"/>
              <a:ext cx="184731" cy="369332"/>
            </a:xfrm>
            <a:prstGeom prst="rect">
              <a:avLst/>
            </a:prstGeom>
          </p:spPr>
          <p:txBody>
            <a:bodyPr wrap="none">
              <a:spAutoFit/>
            </a:bodyPr>
            <a:lstStyle/>
            <a:p>
              <a:endParaRPr lang="en-US" dirty="0"/>
            </a:p>
          </p:txBody>
        </p:sp>
        <p:pic>
          <p:nvPicPr>
            <p:cNvPr id="6" name="Picture 5"/>
            <p:cNvPicPr>
              <a:picLocks noChangeAspect="1"/>
            </p:cNvPicPr>
            <p:nvPr/>
          </p:nvPicPr>
          <p:blipFill>
            <a:blip r:embed="rId4"/>
            <a:stretch>
              <a:fillRect/>
            </a:stretch>
          </p:blipFill>
          <p:spPr>
            <a:xfrm>
              <a:off x="2968817" y="6096001"/>
              <a:ext cx="2394857" cy="762000"/>
            </a:xfrm>
            <a:prstGeom prst="rect">
              <a:avLst/>
            </a:prstGeom>
          </p:spPr>
        </p:pic>
      </p:grpSp>
    </p:spTree>
    <p:extLst>
      <p:ext uri="{BB962C8B-B14F-4D97-AF65-F5344CB8AC3E}">
        <p14:creationId xmlns:p14="http://schemas.microsoft.com/office/powerpoint/2010/main" val="127761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Representation Power</a:t>
            </a:r>
            <a:endParaRPr lang="en-US" dirty="0"/>
          </a:p>
        </p:txBody>
      </p:sp>
      <p:sp>
        <p:nvSpPr>
          <p:cNvPr id="3" name="Content Placeholder 2"/>
          <p:cNvSpPr>
            <a:spLocks noGrp="1"/>
          </p:cNvSpPr>
          <p:nvPr>
            <p:ph idx="1"/>
          </p:nvPr>
        </p:nvSpPr>
        <p:spPr>
          <a:xfrm>
            <a:off x="822959" y="1845734"/>
            <a:ext cx="3901441" cy="4023360"/>
          </a:xfrm>
        </p:spPr>
        <p:txBody>
          <a:bodyPr/>
          <a:lstStyle/>
          <a:p>
            <a:r>
              <a:rPr lang="en-US" dirty="0" smtClean="0"/>
              <a:t>A Multi-Layer Perceptron with one hidden layer is a “universal </a:t>
            </a:r>
            <a:r>
              <a:rPr lang="en-US" dirty="0" err="1" smtClean="0"/>
              <a:t>approximator</a:t>
            </a:r>
            <a:r>
              <a:rPr lang="en-US" dirty="0" smtClean="0"/>
              <a:t>”.</a:t>
            </a:r>
          </a:p>
          <a:p>
            <a:r>
              <a:rPr lang="en-US" dirty="0" smtClean="0"/>
              <a:t>It can approximate a family </a:t>
            </a:r>
            <a:r>
              <a:rPr lang="en-US" dirty="0"/>
              <a:t>of functions that includes all continuous functions on a closed and bounded subset </a:t>
            </a:r>
            <a:r>
              <a:rPr lang="en-US" dirty="0" smtClean="0"/>
              <a:t>of R</a:t>
            </a:r>
            <a:r>
              <a:rPr lang="en-US" baseline="30000" dirty="0" smtClean="0"/>
              <a:t>n</a:t>
            </a:r>
            <a:endParaRPr lang="en-US" dirty="0"/>
          </a:p>
          <a:p>
            <a:r>
              <a:rPr lang="en-US" dirty="0"/>
              <a:t>It can approximate </a:t>
            </a:r>
            <a:r>
              <a:rPr lang="en-US" dirty="0" smtClean="0"/>
              <a:t>any </a:t>
            </a:r>
            <a:r>
              <a:rPr lang="en-US" dirty="0"/>
              <a:t>function mapping from any finite dimensional discrete space to </a:t>
            </a:r>
            <a:r>
              <a:rPr lang="en-US" dirty="0" smtClean="0"/>
              <a:t>another.</a:t>
            </a:r>
            <a:endParaRPr lang="en-US" dirty="0"/>
          </a:p>
          <a:p>
            <a:endParaRPr lang="en-US" dirty="0"/>
          </a:p>
          <a:p>
            <a:endParaRPr lang="en-US" dirty="0"/>
          </a:p>
        </p:txBody>
      </p:sp>
      <p:pic>
        <p:nvPicPr>
          <p:cNvPr id="4" name="Picture 3"/>
          <p:cNvPicPr>
            <a:picLocks noChangeAspect="1"/>
          </p:cNvPicPr>
          <p:nvPr/>
        </p:nvPicPr>
        <p:blipFill>
          <a:blip r:embed="rId3"/>
          <a:stretch>
            <a:fillRect/>
          </a:stretch>
        </p:blipFill>
        <p:spPr>
          <a:xfrm>
            <a:off x="5410200" y="1959981"/>
            <a:ext cx="3556541" cy="3794865"/>
          </a:xfrm>
          <a:prstGeom prst="rect">
            <a:avLst/>
          </a:prstGeom>
        </p:spPr>
      </p:pic>
      <p:sp>
        <p:nvSpPr>
          <p:cNvPr id="5" name="TextBox 4"/>
          <p:cNvSpPr txBox="1"/>
          <p:nvPr/>
        </p:nvSpPr>
        <p:spPr>
          <a:xfrm>
            <a:off x="6200214" y="6172200"/>
            <a:ext cx="2766527" cy="369332"/>
          </a:xfrm>
          <a:prstGeom prst="rect">
            <a:avLst/>
          </a:prstGeom>
          <a:noFill/>
        </p:spPr>
        <p:txBody>
          <a:bodyPr wrap="none" rtlCol="0">
            <a:spAutoFit/>
          </a:bodyPr>
          <a:lstStyle/>
          <a:p>
            <a:r>
              <a:rPr lang="en-US" smtClean="0"/>
              <a:t>So why use multiple layers?</a:t>
            </a:r>
            <a:endParaRPr lang="en-US"/>
          </a:p>
        </p:txBody>
      </p:sp>
    </p:spTree>
    <p:extLst>
      <p:ext uri="{BB962C8B-B14F-4D97-AF65-F5344CB8AC3E}">
        <p14:creationId xmlns:p14="http://schemas.microsoft.com/office/powerpoint/2010/main" val="12514075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Nonlinearities </a:t>
            </a:r>
            <a:endParaRPr lang="en-US" dirty="0"/>
          </a:p>
        </p:txBody>
      </p:sp>
      <p:pic>
        <p:nvPicPr>
          <p:cNvPr id="4" name="Picture 3"/>
          <p:cNvPicPr>
            <a:picLocks noChangeAspect="1"/>
          </p:cNvPicPr>
          <p:nvPr/>
        </p:nvPicPr>
        <p:blipFill>
          <a:blip r:embed="rId3"/>
          <a:stretch>
            <a:fillRect/>
          </a:stretch>
        </p:blipFill>
        <p:spPr>
          <a:xfrm>
            <a:off x="193516" y="2133600"/>
            <a:ext cx="8980964" cy="3530600"/>
          </a:xfrm>
          <a:prstGeom prst="rect">
            <a:avLst/>
          </a:prstGeom>
        </p:spPr>
      </p:pic>
    </p:spTree>
    <p:extLst>
      <p:ext uri="{BB962C8B-B14F-4D97-AF65-F5344CB8AC3E}">
        <p14:creationId xmlns:p14="http://schemas.microsoft.com/office/powerpoint/2010/main" val="832304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Training concerns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22959" y="1845734"/>
                <a:ext cx="7543801" cy="4707466"/>
              </a:xfrm>
            </p:spPr>
            <p:txBody>
              <a:bodyPr>
                <a:normAutofit lnSpcReduction="10000"/>
              </a:bodyPr>
              <a:lstStyle/>
              <a:p>
                <a:r>
                  <a:rPr lang="en-US" b="1" dirty="0" smtClean="0"/>
                  <a:t>Loss functions.  </a:t>
                </a:r>
                <a:r>
                  <a:rPr lang="en-US" dirty="0" smtClean="0"/>
                  <a:t>Much like training a logistic regression classifier, we define a loss function </a:t>
                </a:r>
                <a:endParaRPr lang="en-US" dirty="0"/>
              </a:p>
              <a:p>
                <a:pPr algn="ctr"/>
                <a14:m>
                  <m:oMath xmlns:m="http://schemas.openxmlformats.org/officeDocument/2006/math">
                    <m:r>
                      <a:rPr lang="en-US" i="1">
                        <a:latin typeface="Cambria Math" panose="02040503050406030204" pitchFamily="18" charset="0"/>
                      </a:rPr>
                      <m:t>𝐿</m:t>
                    </m:r>
                    <m:d>
                      <m:dPr>
                        <m:ctrlPr>
                          <a:rPr lang="en-US" i="1">
                            <a:latin typeface="Cambria Math" charset="0"/>
                          </a:rPr>
                        </m:ctrlPr>
                      </m:dPr>
                      <m:e>
                        <m:acc>
                          <m:accPr>
                            <m:chr m:val="̂"/>
                            <m:ctrlPr>
                              <a:rPr lang="en-US" i="1">
                                <a:latin typeface="Cambria Math" charset="0"/>
                              </a:rPr>
                            </m:ctrlPr>
                          </m:accPr>
                          <m:e>
                            <m:r>
                              <a:rPr lang="en-US" i="1">
                                <a:latin typeface="Cambria Math" panose="02040503050406030204" pitchFamily="18" charset="0"/>
                              </a:rPr>
                              <m:t>𝑦</m:t>
                            </m:r>
                          </m:e>
                        </m:acc>
                        <m:r>
                          <a:rPr lang="en-US" i="1">
                            <a:latin typeface="Cambria Math" panose="02040503050406030204" pitchFamily="18" charset="0"/>
                          </a:rPr>
                          <m:t>, </m:t>
                        </m:r>
                        <m:r>
                          <a:rPr lang="en-US" i="1">
                            <a:latin typeface="Cambria Math" panose="02040503050406030204" pitchFamily="18" charset="0"/>
                          </a:rPr>
                          <m:t>𝑦</m:t>
                        </m:r>
                      </m:e>
                    </m:d>
                    <m:r>
                      <a:rPr lang="en-US" i="1">
                        <a:latin typeface="Cambria Math" panose="02040503050406030204" pitchFamily="18" charset="0"/>
                      </a:rPr>
                      <m:t>= </m:t>
                    </m:r>
                  </m:oMath>
                </a14:m>
                <a:r>
                  <a:rPr lang="en-US" dirty="0"/>
                  <a:t>how much </a:t>
                </a:r>
                <a14:m>
                  <m:oMath xmlns:m="http://schemas.openxmlformats.org/officeDocument/2006/math">
                    <m:acc>
                      <m:accPr>
                        <m:chr m:val="̂"/>
                        <m:ctrlPr>
                          <a:rPr lang="en-US" i="1">
                            <a:latin typeface="Cambria Math" charset="0"/>
                          </a:rPr>
                        </m:ctrlPr>
                      </m:accPr>
                      <m:e>
                        <m:r>
                          <a:rPr lang="en-US" i="1">
                            <a:latin typeface="Cambria Math" panose="02040503050406030204" pitchFamily="18" charset="0"/>
                          </a:rPr>
                          <m:t>𝑦</m:t>
                        </m:r>
                      </m:e>
                    </m:acc>
                  </m:oMath>
                </a14:m>
                <a:r>
                  <a:rPr lang="en-US" dirty="0"/>
                  <a:t> differs from the true </a:t>
                </a:r>
                <a:r>
                  <a:rPr lang="en-US" i="1" dirty="0"/>
                  <a:t>y</a:t>
                </a:r>
              </a:p>
              <a:p>
                <a:r>
                  <a:rPr lang="en-US" dirty="0" smtClean="0"/>
                  <a:t>Loss functions like </a:t>
                </a:r>
                <a:r>
                  <a:rPr lang="en-US" i="1" dirty="0" smtClean="0"/>
                  <a:t>cross-entropy loss</a:t>
                </a:r>
                <a:r>
                  <a:rPr lang="en-US" dirty="0" smtClean="0"/>
                  <a:t> are relevant for neural nets too.</a:t>
                </a:r>
              </a:p>
              <a:p>
                <a:r>
                  <a:rPr lang="en-US" b="1" dirty="0" smtClean="0"/>
                  <a:t>Regularization. </a:t>
                </a:r>
                <a:r>
                  <a:rPr lang="en-US" dirty="0" smtClean="0"/>
                  <a:t>To avoid overfitting, we often add a regularization term alongside our loss function when we search for the best parameters. </a:t>
                </a:r>
              </a:p>
              <a:p>
                <a:endParaRPr lang="en-US" dirty="0"/>
              </a:p>
              <a:p>
                <a:endParaRPr lang="en-US" dirty="0" smtClean="0"/>
              </a:p>
              <a:p>
                <a:endParaRPr lang="en-US" dirty="0"/>
              </a:p>
              <a:p>
                <a:endParaRPr lang="en-US" dirty="0" smtClean="0"/>
              </a:p>
              <a:p>
                <a:r>
                  <a:rPr lang="en-US" b="1" dirty="0" smtClean="0"/>
                  <a:t>Dropout </a:t>
                </a:r>
                <a:r>
                  <a:rPr lang="en-US" dirty="0" smtClean="0"/>
                  <a:t>attempts to</a:t>
                </a:r>
                <a:r>
                  <a:rPr lang="en-US" b="1" dirty="0" smtClean="0"/>
                  <a:t> </a:t>
                </a:r>
                <a:r>
                  <a:rPr lang="en-US" dirty="0" smtClean="0"/>
                  <a:t>avoid overfitting by </a:t>
                </a:r>
                <a:r>
                  <a:rPr lang="en-US" dirty="0"/>
                  <a:t>randomly dropping </a:t>
                </a:r>
                <a:r>
                  <a:rPr lang="en-US" dirty="0" smtClean="0"/>
                  <a:t>(m</a:t>
                </a:r>
                <a:r>
                  <a:rPr lang="mr-IN" dirty="0"/>
                  <a:t> 3/13 </a:t>
                </a:r>
                <a:r>
                  <a:rPr lang="en-US" dirty="0" smtClean="0"/>
                  <a:t>to 0) half </a:t>
                </a:r>
                <a:r>
                  <a:rPr lang="en-US" dirty="0"/>
                  <a:t>of the neurons in the </a:t>
                </a:r>
                <a:r>
                  <a:rPr lang="en-US" dirty="0" smtClean="0"/>
                  <a:t>network in each training example in SGD.</a:t>
                </a: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22959" y="1845734"/>
                <a:ext cx="7543801" cy="4707466"/>
              </a:xfrm>
              <a:blipFill rotWithShape="0">
                <a:blip r:embed="rId3"/>
                <a:stretch>
                  <a:fillRect l="-808" t="-1943" r="-2019"/>
                </a:stretch>
              </a:blipFill>
            </p:spPr>
            <p:txBody>
              <a:bodyPr/>
              <a:lstStyle/>
              <a:p>
                <a:r>
                  <a:rPr lang="en-US">
                    <a:noFill/>
                  </a:rPr>
                  <a:t> </a:t>
                </a:r>
              </a:p>
            </p:txBody>
          </p:sp>
        </mc:Fallback>
      </mc:AlternateContent>
      <p:pic>
        <p:nvPicPr>
          <p:cNvPr id="4" name="Picture 3"/>
          <p:cNvPicPr>
            <a:picLocks noChangeAspect="1"/>
          </p:cNvPicPr>
          <p:nvPr/>
        </p:nvPicPr>
        <p:blipFill>
          <a:blip r:embed="rId4"/>
          <a:stretch>
            <a:fillRect/>
          </a:stretch>
        </p:blipFill>
        <p:spPr>
          <a:xfrm>
            <a:off x="2743200" y="4038600"/>
            <a:ext cx="4095206" cy="1447800"/>
          </a:xfrm>
          <a:prstGeom prst="rect">
            <a:avLst/>
          </a:prstGeom>
        </p:spPr>
      </p:pic>
    </p:spTree>
    <p:extLst>
      <p:ext uri="{BB962C8B-B14F-4D97-AF65-F5344CB8AC3E}">
        <p14:creationId xmlns:p14="http://schemas.microsoft.com/office/powerpoint/2010/main" val="21385276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Language Models</a:t>
            </a:r>
            <a:endParaRPr lang="en-US" dirty="0"/>
          </a:p>
        </p:txBody>
      </p:sp>
      <p:sp>
        <p:nvSpPr>
          <p:cNvPr id="3" name="Content Placeholder 2"/>
          <p:cNvSpPr>
            <a:spLocks noGrp="1"/>
          </p:cNvSpPr>
          <p:nvPr>
            <p:ph idx="1"/>
          </p:nvPr>
        </p:nvSpPr>
        <p:spPr/>
        <p:txBody>
          <a:bodyPr/>
          <a:lstStyle/>
          <a:p>
            <a:r>
              <a:rPr lang="en-US" dirty="0" smtClean="0"/>
              <a:t>Estimate the probability of a sentence consisting of word sequence w</a:t>
            </a:r>
            <a:r>
              <a:rPr lang="en-US" baseline="-25000" dirty="0" smtClean="0"/>
              <a:t>1:n</a:t>
            </a:r>
          </a:p>
          <a:p>
            <a:endParaRPr lang="en-US" baseline="-25000" dirty="0"/>
          </a:p>
          <a:p>
            <a:endParaRPr lang="en-US" baseline="-25000" dirty="0" smtClean="0"/>
          </a:p>
          <a:p>
            <a:endParaRPr lang="en-US" dirty="0" smtClean="0"/>
          </a:p>
          <a:p>
            <a:r>
              <a:rPr lang="en-US" dirty="0" smtClean="0"/>
              <a:t>We need to estimate the probability of </a:t>
            </a:r>
            <a:r>
              <a:rPr lang="en-US" i="1" dirty="0" smtClean="0"/>
              <a:t>P</a:t>
            </a:r>
            <a:r>
              <a:rPr lang="en-US" dirty="0" smtClean="0"/>
              <a:t>(w</a:t>
            </a:r>
            <a:r>
              <a:rPr lang="en-US" baseline="-25000" dirty="0" smtClean="0"/>
              <a:t>i+1</a:t>
            </a:r>
            <a:r>
              <a:rPr lang="en-US" dirty="0" smtClean="0"/>
              <a:t>|w</a:t>
            </a:r>
            <a:r>
              <a:rPr lang="en-US" baseline="-25000" dirty="0" smtClean="0"/>
              <a:t>k-i:i</a:t>
            </a:r>
            <a:r>
              <a:rPr lang="en-US" dirty="0" smtClean="0"/>
              <a:t>) from a large corpus.</a:t>
            </a:r>
            <a:endParaRPr lang="en-US" baseline="-25000" dirty="0"/>
          </a:p>
        </p:txBody>
      </p:sp>
      <p:pic>
        <p:nvPicPr>
          <p:cNvPr id="4" name="Picture 3"/>
          <p:cNvPicPr>
            <a:picLocks noChangeAspect="1"/>
          </p:cNvPicPr>
          <p:nvPr/>
        </p:nvPicPr>
        <p:blipFill>
          <a:blip r:embed="rId3"/>
          <a:stretch>
            <a:fillRect/>
          </a:stretch>
        </p:blipFill>
        <p:spPr>
          <a:xfrm>
            <a:off x="2819400" y="2286000"/>
            <a:ext cx="3683000" cy="914400"/>
          </a:xfrm>
          <a:prstGeom prst="rect">
            <a:avLst/>
          </a:prstGeom>
        </p:spPr>
      </p:pic>
      <p:pic>
        <p:nvPicPr>
          <p:cNvPr id="5" name="Picture 4"/>
          <p:cNvPicPr>
            <a:picLocks noChangeAspect="1"/>
          </p:cNvPicPr>
          <p:nvPr/>
        </p:nvPicPr>
        <p:blipFill>
          <a:blip r:embed="rId4"/>
          <a:stretch>
            <a:fillRect/>
          </a:stretch>
        </p:blipFill>
        <p:spPr>
          <a:xfrm>
            <a:off x="2461484" y="3857414"/>
            <a:ext cx="4266750" cy="727287"/>
          </a:xfrm>
          <a:prstGeom prst="rect">
            <a:avLst/>
          </a:prstGeom>
        </p:spPr>
      </p:pic>
      <p:pic>
        <p:nvPicPr>
          <p:cNvPr id="6" name="Picture 5"/>
          <p:cNvPicPr>
            <a:picLocks noChangeAspect="1"/>
          </p:cNvPicPr>
          <p:nvPr/>
        </p:nvPicPr>
        <p:blipFill>
          <a:blip r:embed="rId5"/>
          <a:stretch>
            <a:fillRect/>
          </a:stretch>
        </p:blipFill>
        <p:spPr>
          <a:xfrm>
            <a:off x="2362200" y="4836766"/>
            <a:ext cx="5029200" cy="750627"/>
          </a:xfrm>
          <a:prstGeom prst="rect">
            <a:avLst/>
          </a:prstGeom>
        </p:spPr>
      </p:pic>
      <p:pic>
        <p:nvPicPr>
          <p:cNvPr id="7" name="Picture 6"/>
          <p:cNvPicPr>
            <a:picLocks noChangeAspect="1"/>
          </p:cNvPicPr>
          <p:nvPr/>
        </p:nvPicPr>
        <p:blipFill>
          <a:blip r:embed="rId6"/>
          <a:stretch>
            <a:fillRect/>
          </a:stretch>
        </p:blipFill>
        <p:spPr>
          <a:xfrm>
            <a:off x="76200" y="5920291"/>
            <a:ext cx="9169400" cy="696410"/>
          </a:xfrm>
          <a:prstGeom prst="rect">
            <a:avLst/>
          </a:prstGeom>
        </p:spPr>
      </p:pic>
    </p:spTree>
    <p:extLst>
      <p:ext uri="{BB962C8B-B14F-4D97-AF65-F5344CB8AC3E}">
        <p14:creationId xmlns:p14="http://schemas.microsoft.com/office/powerpoint/2010/main" val="8381562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Limitations of LMs</a:t>
            </a:r>
            <a:endParaRPr lang="en-US" dirty="0"/>
          </a:p>
        </p:txBody>
      </p:sp>
      <p:sp>
        <p:nvSpPr>
          <p:cNvPr id="3" name="Content Placeholder 2"/>
          <p:cNvSpPr>
            <a:spLocks noGrp="1"/>
          </p:cNvSpPr>
          <p:nvPr>
            <p:ph idx="1"/>
          </p:nvPr>
        </p:nvSpPr>
        <p:spPr/>
        <p:txBody>
          <a:bodyPr/>
          <a:lstStyle/>
          <a:p>
            <a:r>
              <a:rPr lang="en-US" b="1" dirty="0" smtClean="0"/>
              <a:t>The “curse of dimensionality”. </a:t>
            </a:r>
            <a:r>
              <a:rPr lang="en-US" dirty="0" smtClean="0"/>
              <a:t> If we want to </a:t>
            </a:r>
            <a:r>
              <a:rPr lang="en-US" dirty="0"/>
              <a:t>model the </a:t>
            </a:r>
            <a:r>
              <a:rPr lang="en-US" dirty="0" smtClean="0"/>
              <a:t>full joint </a:t>
            </a:r>
            <a:r>
              <a:rPr lang="en-US" dirty="0"/>
              <a:t>distribution of 10 consecutive words </a:t>
            </a:r>
            <a:r>
              <a:rPr lang="en-US" dirty="0" smtClean="0"/>
              <a:t>with </a:t>
            </a:r>
            <a:r>
              <a:rPr lang="en-US" dirty="0"/>
              <a:t>a vocabulary </a:t>
            </a:r>
            <a:r>
              <a:rPr lang="en-US" i="1" dirty="0"/>
              <a:t>V </a:t>
            </a:r>
            <a:r>
              <a:rPr lang="en-US" dirty="0"/>
              <a:t>of size 100,000, there are potentially </a:t>
            </a:r>
            <a:r>
              <a:rPr lang="en-US" dirty="0" smtClean="0"/>
              <a:t>100,000</a:t>
            </a:r>
            <a:r>
              <a:rPr lang="en-US" baseline="30000" dirty="0" smtClean="0"/>
              <a:t>10</a:t>
            </a:r>
            <a:r>
              <a:rPr lang="en-US" dirty="0" smtClean="0"/>
              <a:t> </a:t>
            </a:r>
            <a:r>
              <a:rPr lang="en-US" dirty="0"/>
              <a:t>=10</a:t>
            </a:r>
            <a:r>
              <a:rPr lang="en-US" baseline="30000" dirty="0"/>
              <a:t>50</a:t>
            </a:r>
            <a:r>
              <a:rPr lang="en-US" dirty="0"/>
              <a:t> </a:t>
            </a:r>
            <a:r>
              <a:rPr lang="en-US" dirty="0" smtClean="0"/>
              <a:t>-free </a:t>
            </a:r>
            <a:r>
              <a:rPr lang="en-US" dirty="0" smtClean="0"/>
              <a:t>parameters</a:t>
            </a:r>
            <a:r>
              <a:rPr lang="en-US" dirty="0"/>
              <a:t>. </a:t>
            </a:r>
            <a:endParaRPr lang="en-US" dirty="0" smtClean="0"/>
          </a:p>
          <a:p>
            <a:r>
              <a:rPr lang="en-US" dirty="0" smtClean="0"/>
              <a:t>In n-gram LMs, we simplify this to predict the next word given a limited context.  We construct conditional probabilities table for n given n-1.</a:t>
            </a:r>
          </a:p>
          <a:p>
            <a:r>
              <a:rPr lang="en-US" dirty="0" smtClean="0"/>
              <a:t>Only those combinations of successive words that actually occur in our training corpus are recorded in the table.</a:t>
            </a:r>
          </a:p>
          <a:p>
            <a:r>
              <a:rPr lang="en-US" dirty="0" smtClean="0"/>
              <a:t>Having observed </a:t>
            </a:r>
            <a:r>
              <a:rPr lang="en-US" i="1" dirty="0" smtClean="0"/>
              <a:t>black car </a:t>
            </a:r>
            <a:r>
              <a:rPr lang="en-US" dirty="0" smtClean="0"/>
              <a:t>and </a:t>
            </a:r>
            <a:r>
              <a:rPr lang="en-US" i="1" dirty="0" smtClean="0"/>
              <a:t>blue car</a:t>
            </a:r>
            <a:r>
              <a:rPr lang="en-US" dirty="0" smtClean="0"/>
              <a:t> does not influence our estimates of </a:t>
            </a:r>
            <a:r>
              <a:rPr lang="en-US" i="1" dirty="0" smtClean="0"/>
              <a:t>red car.</a:t>
            </a:r>
            <a:endParaRPr lang="en-US" dirty="0" smtClean="0"/>
          </a:p>
          <a:p>
            <a:r>
              <a:rPr lang="en-US" dirty="0" smtClean="0"/>
              <a:t>A lot of what we do is language modelling (smoothing</a:t>
            </a:r>
            <a:r>
              <a:rPr lang="en-US" dirty="0"/>
              <a:t>, </a:t>
            </a:r>
            <a:r>
              <a:rPr lang="en-US" dirty="0" err="1"/>
              <a:t>backoff</a:t>
            </a:r>
            <a:r>
              <a:rPr lang="en-US" dirty="0"/>
              <a:t>, </a:t>
            </a:r>
            <a:r>
              <a:rPr lang="en-US" dirty="0" err="1"/>
              <a:t>etc</a:t>
            </a:r>
            <a:r>
              <a:rPr lang="en-US" dirty="0"/>
              <a:t>)</a:t>
            </a:r>
            <a:r>
              <a:rPr lang="en-US" dirty="0" smtClean="0"/>
              <a:t> is trying to deal with the unobserved entries.  </a:t>
            </a:r>
            <a:endParaRPr lang="en-US" dirty="0"/>
          </a:p>
          <a:p>
            <a:endParaRPr lang="en-US" dirty="0"/>
          </a:p>
        </p:txBody>
      </p:sp>
    </p:spTree>
    <p:extLst>
      <p:ext uri="{BB962C8B-B14F-4D97-AF65-F5344CB8AC3E}">
        <p14:creationId xmlns:p14="http://schemas.microsoft.com/office/powerpoint/2010/main" val="19481248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LMs (</a:t>
            </a:r>
            <a:r>
              <a:rPr lang="en-US" dirty="0" err="1" smtClean="0"/>
              <a:t>Bengio</a:t>
            </a:r>
            <a:r>
              <a:rPr lang="en-US" dirty="0" smtClean="0"/>
              <a:t> et al 2003)</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Associate each word in the vocabulary with a vector-representation, thereby creating a notion of similarity between words.</a:t>
            </a:r>
          </a:p>
          <a:p>
            <a:pPr marL="457200" indent="-457200">
              <a:buFont typeface="+mj-lt"/>
              <a:buAutoNum type="arabicPeriod"/>
            </a:pPr>
            <a:r>
              <a:rPr lang="en-US" dirty="0" smtClean="0"/>
              <a:t>Express the joint probability </a:t>
            </a:r>
            <a:r>
              <a:rPr lang="en-US" i="1" dirty="0" smtClean="0"/>
              <a:t>function</a:t>
            </a:r>
            <a:r>
              <a:rPr lang="en-US" dirty="0" smtClean="0"/>
              <a:t> of a word sequence in terms of the word vectors for the words in that sequence.</a:t>
            </a:r>
          </a:p>
          <a:p>
            <a:pPr marL="457200" indent="-457200">
              <a:buFont typeface="+mj-lt"/>
              <a:buAutoNum type="arabicPeriod"/>
            </a:pPr>
            <a:r>
              <a:rPr lang="en-US" dirty="0" smtClean="0"/>
              <a:t>Simultaneously learn the word vectors and the parameters of the </a:t>
            </a:r>
            <a:r>
              <a:rPr lang="en-US" i="1" dirty="0" smtClean="0"/>
              <a:t>function.</a:t>
            </a:r>
            <a:r>
              <a:rPr lang="en-US" dirty="0" smtClean="0"/>
              <a:t> </a:t>
            </a:r>
          </a:p>
          <a:p>
            <a:r>
              <a:rPr lang="en-US" dirty="0" smtClean="0"/>
              <a:t>The word vectors are low-dimensional (d=30 to d=100) dense vectors, like we’ve seen before.</a:t>
            </a:r>
          </a:p>
          <a:p>
            <a:r>
              <a:rPr lang="en-US" dirty="0" smtClean="0"/>
              <a:t>The probability function is expressed  the product of conditional probabilities of the next word given the previous word, </a:t>
            </a:r>
            <a:r>
              <a:rPr lang="en-US" i="1" u="sng" dirty="0" smtClean="0"/>
              <a:t>using a multi-layer neural network.</a:t>
            </a:r>
            <a:endParaRPr lang="en-US" i="1" u="sng" dirty="0"/>
          </a:p>
        </p:txBody>
      </p:sp>
    </p:spTree>
    <p:extLst>
      <p:ext uri="{BB962C8B-B14F-4D97-AF65-F5344CB8AC3E}">
        <p14:creationId xmlns:p14="http://schemas.microsoft.com/office/powerpoint/2010/main" val="125365156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a:t>
            </a:r>
          </a:p>
        </p:txBody>
      </p:sp>
      <p:sp>
        <p:nvSpPr>
          <p:cNvPr id="3" name="Content Placeholder 2"/>
          <p:cNvSpPr>
            <a:spLocks noGrp="1"/>
          </p:cNvSpPr>
          <p:nvPr>
            <p:ph idx="1"/>
          </p:nvPr>
        </p:nvSpPr>
        <p:spPr/>
        <p:txBody>
          <a:bodyPr/>
          <a:lstStyle/>
          <a:p>
            <a:r>
              <a:rPr lang="en-US" b="1" dirty="0" smtClean="0"/>
              <a:t>The input </a:t>
            </a:r>
            <a:r>
              <a:rPr lang="en-US" dirty="0" smtClean="0"/>
              <a:t>to the neural </a:t>
            </a:r>
            <a:r>
              <a:rPr lang="en-US" dirty="0"/>
              <a:t>network is a </a:t>
            </a:r>
            <a:r>
              <a:rPr lang="en-US" dirty="0" smtClean="0"/>
              <a:t>k-gram </a:t>
            </a:r>
            <a:r>
              <a:rPr lang="en-US" dirty="0"/>
              <a:t>of words </a:t>
            </a:r>
            <a:r>
              <a:rPr lang="en-US" dirty="0" smtClean="0"/>
              <a:t>w</a:t>
            </a:r>
            <a:r>
              <a:rPr lang="en-US" baseline="-25000" dirty="0" smtClean="0"/>
              <a:t>1:k</a:t>
            </a:r>
            <a:r>
              <a:rPr lang="en-US" dirty="0" smtClean="0"/>
              <a:t>. </a:t>
            </a:r>
          </a:p>
          <a:p>
            <a:r>
              <a:rPr lang="en-US" b="1" dirty="0" smtClean="0"/>
              <a:t>The </a:t>
            </a:r>
            <a:r>
              <a:rPr lang="en-US" b="1" dirty="0"/>
              <a:t>output </a:t>
            </a:r>
            <a:r>
              <a:rPr lang="en-US" dirty="0"/>
              <a:t>is a probability distribution over the next word. </a:t>
            </a:r>
            <a:endParaRPr lang="en-US" dirty="0" smtClean="0"/>
          </a:p>
          <a:p>
            <a:r>
              <a:rPr lang="en-US" dirty="0" smtClean="0"/>
              <a:t>The </a:t>
            </a:r>
            <a:r>
              <a:rPr lang="en-US" i="1" dirty="0" smtClean="0"/>
              <a:t>k </a:t>
            </a:r>
            <a:r>
              <a:rPr lang="en-US" dirty="0" smtClean="0"/>
              <a:t>context words are treated as a word window.  Each word is associated with an embedding vector:</a:t>
            </a:r>
          </a:p>
          <a:p>
            <a:endParaRPr lang="en-US" dirty="0"/>
          </a:p>
          <a:p>
            <a:r>
              <a:rPr lang="en-US" dirty="0" smtClean="0"/>
              <a:t>The input vector </a:t>
            </a:r>
            <a:r>
              <a:rPr lang="en-US" b="1" dirty="0" smtClean="0"/>
              <a:t>x</a:t>
            </a:r>
            <a:r>
              <a:rPr lang="en-US" dirty="0" smtClean="0"/>
              <a:t> just concatenates v(w) for each of the k words: </a:t>
            </a:r>
            <a:endParaRPr lang="en-US" dirty="0"/>
          </a:p>
          <a:p>
            <a:r>
              <a:rPr lang="en-US" dirty="0" smtClean="0"/>
              <a:t> </a:t>
            </a:r>
            <a:endParaRPr lang="en-US" dirty="0"/>
          </a:p>
        </p:txBody>
      </p:sp>
      <p:pic>
        <p:nvPicPr>
          <p:cNvPr id="7" name="Picture 6"/>
          <p:cNvPicPr>
            <a:picLocks noChangeAspect="1"/>
          </p:cNvPicPr>
          <p:nvPr/>
        </p:nvPicPr>
        <p:blipFill>
          <a:blip r:embed="rId2"/>
          <a:stretch>
            <a:fillRect/>
          </a:stretch>
        </p:blipFill>
        <p:spPr>
          <a:xfrm>
            <a:off x="3886200" y="3429000"/>
            <a:ext cx="1280583" cy="419100"/>
          </a:xfrm>
          <a:prstGeom prst="rect">
            <a:avLst/>
          </a:prstGeom>
        </p:spPr>
      </p:pic>
      <p:pic>
        <p:nvPicPr>
          <p:cNvPr id="8" name="Picture 7"/>
          <p:cNvPicPr>
            <a:picLocks noChangeAspect="1"/>
          </p:cNvPicPr>
          <p:nvPr/>
        </p:nvPicPr>
        <p:blipFill>
          <a:blip r:embed="rId3"/>
          <a:stretch>
            <a:fillRect/>
          </a:stretch>
        </p:blipFill>
        <p:spPr>
          <a:xfrm>
            <a:off x="2743200" y="4648200"/>
            <a:ext cx="3556000" cy="406400"/>
          </a:xfrm>
          <a:prstGeom prst="rect">
            <a:avLst/>
          </a:prstGeom>
        </p:spPr>
      </p:pic>
    </p:spTree>
    <p:extLst>
      <p:ext uri="{BB962C8B-B14F-4D97-AF65-F5344CB8AC3E}">
        <p14:creationId xmlns:p14="http://schemas.microsoft.com/office/powerpoint/2010/main" val="13822634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a:t>
            </a:r>
          </a:p>
        </p:txBody>
      </p:sp>
      <p:sp>
        <p:nvSpPr>
          <p:cNvPr id="3" name="Content Placeholder 2"/>
          <p:cNvSpPr>
            <a:spLocks noGrp="1"/>
          </p:cNvSpPr>
          <p:nvPr>
            <p:ph idx="1"/>
          </p:nvPr>
        </p:nvSpPr>
        <p:spPr/>
        <p:txBody>
          <a:bodyPr/>
          <a:lstStyle/>
          <a:p>
            <a:r>
              <a:rPr lang="en-US" dirty="0" smtClean="0"/>
              <a:t>The input </a:t>
            </a:r>
            <a:r>
              <a:rPr lang="en-US" b="1" dirty="0" smtClean="0"/>
              <a:t>x </a:t>
            </a:r>
            <a:r>
              <a:rPr lang="en-US" dirty="0" smtClean="0"/>
              <a:t>is fed into a neural </a:t>
            </a:r>
            <a:r>
              <a:rPr lang="en-US" dirty="0"/>
              <a:t>network </a:t>
            </a:r>
            <a:r>
              <a:rPr lang="en-US" dirty="0" smtClean="0"/>
              <a:t>with 1 or more hidden layers: </a:t>
            </a:r>
          </a:p>
          <a:p>
            <a:r>
              <a:rPr lang="en-US" dirty="0" smtClean="0"/>
              <a:t> </a:t>
            </a:r>
            <a:endParaRPr lang="en-US" dirty="0"/>
          </a:p>
        </p:txBody>
      </p:sp>
      <p:pic>
        <p:nvPicPr>
          <p:cNvPr id="4" name="Picture 3"/>
          <p:cNvPicPr>
            <a:picLocks noChangeAspect="1"/>
          </p:cNvPicPr>
          <p:nvPr/>
        </p:nvPicPr>
        <p:blipFill>
          <a:blip r:embed="rId3"/>
          <a:stretch>
            <a:fillRect/>
          </a:stretch>
        </p:blipFill>
        <p:spPr>
          <a:xfrm>
            <a:off x="566843" y="2438400"/>
            <a:ext cx="8195734" cy="2438400"/>
          </a:xfrm>
          <a:prstGeom prst="rect">
            <a:avLst/>
          </a:prstGeom>
        </p:spPr>
      </p:pic>
    </p:spTree>
    <p:extLst>
      <p:ext uri="{BB962C8B-B14F-4D97-AF65-F5344CB8AC3E}">
        <p14:creationId xmlns:p14="http://schemas.microsoft.com/office/powerpoint/2010/main" val="4711401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9646" y="0"/>
            <a:ext cx="9563292" cy="6858000"/>
          </a:xfrm>
          <a:prstGeom prst="rect">
            <a:avLst/>
          </a:prstGeom>
        </p:spPr>
      </p:pic>
    </p:spTree>
    <p:extLst>
      <p:ext uri="{BB962C8B-B14F-4D97-AF65-F5344CB8AC3E}">
        <p14:creationId xmlns:p14="http://schemas.microsoft.com/office/powerpoint/2010/main" val="120330420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Training</a:t>
            </a:r>
            <a:endParaRPr lang="en-US" dirty="0"/>
          </a:p>
        </p:txBody>
      </p:sp>
      <p:sp>
        <p:nvSpPr>
          <p:cNvPr id="3" name="Content Placeholder 2"/>
          <p:cNvSpPr>
            <a:spLocks noGrp="1"/>
          </p:cNvSpPr>
          <p:nvPr>
            <p:ph idx="1"/>
          </p:nvPr>
        </p:nvSpPr>
        <p:spPr/>
        <p:txBody>
          <a:bodyPr/>
          <a:lstStyle/>
          <a:p>
            <a:r>
              <a:rPr lang="en-US" dirty="0" smtClean="0"/>
              <a:t>The </a:t>
            </a:r>
            <a:r>
              <a:rPr lang="en-US" dirty="0"/>
              <a:t>training examples are simply word </a:t>
            </a:r>
            <a:r>
              <a:rPr lang="en-US" dirty="0" err="1"/>
              <a:t>kgrams</a:t>
            </a:r>
            <a:r>
              <a:rPr lang="en-US" dirty="0"/>
              <a:t> from the </a:t>
            </a:r>
            <a:r>
              <a:rPr lang="en-US" dirty="0" smtClean="0"/>
              <a:t>corpus</a:t>
            </a:r>
          </a:p>
          <a:p>
            <a:r>
              <a:rPr lang="en-US" dirty="0" smtClean="0"/>
              <a:t>The </a:t>
            </a:r>
            <a:r>
              <a:rPr lang="en-US" dirty="0"/>
              <a:t>identities of the first </a:t>
            </a:r>
            <a:r>
              <a:rPr lang="en-US" dirty="0" smtClean="0"/>
              <a:t>k+1 </a:t>
            </a:r>
            <a:r>
              <a:rPr lang="en-US" dirty="0"/>
              <a:t>words are used as features, and the last word is used as the target label for the classification. </a:t>
            </a:r>
            <a:endParaRPr lang="en-US" dirty="0" smtClean="0"/>
          </a:p>
          <a:p>
            <a:r>
              <a:rPr lang="en-US" dirty="0" smtClean="0"/>
              <a:t>Conceptually</a:t>
            </a:r>
            <a:r>
              <a:rPr lang="en-US" dirty="0"/>
              <a:t>, the model is trained using cross-entropy loss. </a:t>
            </a:r>
          </a:p>
          <a:p>
            <a:endParaRPr lang="en-US" dirty="0" smtClean="0"/>
          </a:p>
          <a:p>
            <a:endParaRPr lang="en-US" dirty="0"/>
          </a:p>
          <a:p>
            <a:r>
              <a:rPr lang="en-US" i="1" dirty="0" smtClean="0"/>
              <a:t>Working </a:t>
            </a:r>
            <a:r>
              <a:rPr lang="en-US" i="1" dirty="0"/>
              <a:t>with cross entropy loss works very well, but requires the use of a costly </a:t>
            </a:r>
            <a:r>
              <a:rPr lang="en-US" i="1" dirty="0" err="1"/>
              <a:t>softmax</a:t>
            </a:r>
            <a:r>
              <a:rPr lang="en-US" i="1" dirty="0"/>
              <a:t> operation which can be </a:t>
            </a:r>
            <a:r>
              <a:rPr lang="en-US" i="1" dirty="0" smtClean="0"/>
              <a:t>prohibitive </a:t>
            </a:r>
            <a:r>
              <a:rPr lang="en-US" i="1" dirty="0"/>
              <a:t>for very large vocabularies, </a:t>
            </a:r>
            <a:r>
              <a:rPr lang="en-US" i="1" dirty="0" smtClean="0"/>
              <a:t>we we often use alternative loss functions or approximations.</a:t>
            </a:r>
            <a:endParaRPr lang="en-US" i="1" dirty="0"/>
          </a:p>
          <a:p>
            <a:endParaRPr lang="en-US" dirty="0"/>
          </a:p>
          <a:p>
            <a:endParaRPr lang="en-US" dirty="0"/>
          </a:p>
        </p:txBody>
      </p:sp>
    </p:spTree>
    <p:extLst>
      <p:ext uri="{BB962C8B-B14F-4D97-AF65-F5344CB8AC3E}">
        <p14:creationId xmlns:p14="http://schemas.microsoft.com/office/powerpoint/2010/main" val="16460916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Sigmoid </a:t>
            </a:r>
            <a:r>
              <a:rPr lang="en-US" dirty="0"/>
              <a:t>function</a:t>
            </a:r>
          </a:p>
        </p:txBody>
      </p:sp>
      <p:pic>
        <p:nvPicPr>
          <p:cNvPr id="4" name="Content Placeholder 3"/>
          <p:cNvPicPr>
            <a:picLocks noGrp="1" noChangeAspect="1"/>
          </p:cNvPicPr>
          <p:nvPr>
            <p:ph idx="1"/>
          </p:nvPr>
        </p:nvPicPr>
        <p:blipFill>
          <a:blip r:embed="rId3"/>
          <a:stretch>
            <a:fillRect/>
          </a:stretch>
        </p:blipFill>
        <p:spPr>
          <a:xfrm>
            <a:off x="228600" y="2057400"/>
            <a:ext cx="9379638" cy="4431664"/>
          </a:xfrm>
          <a:prstGeom prst="rect">
            <a:avLst/>
          </a:prstGeom>
        </p:spPr>
      </p:pic>
      <p:pic>
        <p:nvPicPr>
          <p:cNvPr id="6" name="Picture 5"/>
          <p:cNvPicPr>
            <a:picLocks noChangeAspect="1"/>
          </p:cNvPicPr>
          <p:nvPr/>
        </p:nvPicPr>
        <p:blipFill>
          <a:blip r:embed="rId4"/>
          <a:stretch>
            <a:fillRect/>
          </a:stretch>
        </p:blipFill>
        <p:spPr>
          <a:xfrm>
            <a:off x="3505200" y="3352800"/>
            <a:ext cx="228600" cy="228600"/>
          </a:xfrm>
          <a:prstGeom prst="rect">
            <a:avLst/>
          </a:prstGeom>
        </p:spPr>
      </p:pic>
    </p:spTree>
    <p:extLst>
      <p:ext uri="{BB962C8B-B14F-4D97-AF65-F5344CB8AC3E}">
        <p14:creationId xmlns:p14="http://schemas.microsoft.com/office/powerpoint/2010/main" val="185709892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NN LMs</a:t>
            </a:r>
            <a:endParaRPr lang="en-US" dirty="0"/>
          </a:p>
        </p:txBody>
      </p:sp>
      <p:sp>
        <p:nvSpPr>
          <p:cNvPr id="3" name="Content Placeholder 2"/>
          <p:cNvSpPr>
            <a:spLocks noGrp="1"/>
          </p:cNvSpPr>
          <p:nvPr>
            <p:ph idx="1"/>
          </p:nvPr>
        </p:nvSpPr>
        <p:spPr/>
        <p:txBody>
          <a:bodyPr/>
          <a:lstStyle/>
          <a:p>
            <a:r>
              <a:rPr lang="en-US" b="1" dirty="0" smtClean="0"/>
              <a:t>Better results.  </a:t>
            </a:r>
            <a:r>
              <a:rPr lang="en-US" dirty="0" smtClean="0"/>
              <a:t> They achieve better </a:t>
            </a:r>
            <a:r>
              <a:rPr lang="en-US" dirty="0" err="1" smtClean="0"/>
              <a:t>preplexity</a:t>
            </a:r>
            <a:r>
              <a:rPr lang="en-US" dirty="0" smtClean="0"/>
              <a:t> scores than SOTA n-gram LMs.</a:t>
            </a:r>
          </a:p>
          <a:p>
            <a:r>
              <a:rPr lang="en-US" b="1" dirty="0" smtClean="0"/>
              <a:t>Larger N.  </a:t>
            </a:r>
            <a:r>
              <a:rPr lang="en-US" dirty="0" smtClean="0"/>
              <a:t>NN LMs can scale to much larger orders of n. This </a:t>
            </a:r>
            <a:r>
              <a:rPr lang="en-US" dirty="0"/>
              <a:t>is achievable because parameters are associated only with individual words, and not with </a:t>
            </a:r>
            <a:r>
              <a:rPr lang="en-US" dirty="0" smtClean="0"/>
              <a:t>n-grams</a:t>
            </a:r>
            <a:r>
              <a:rPr lang="en-US" dirty="0"/>
              <a:t>. </a:t>
            </a:r>
            <a:endParaRPr lang="en-US" dirty="0" smtClean="0"/>
          </a:p>
          <a:p>
            <a:r>
              <a:rPr lang="en-US" b="1" dirty="0" smtClean="0"/>
              <a:t>They generalize across contexts. </a:t>
            </a:r>
            <a:r>
              <a:rPr lang="en-US" dirty="0" smtClean="0"/>
              <a:t>For </a:t>
            </a:r>
            <a:r>
              <a:rPr lang="en-US" dirty="0"/>
              <a:t>example, by observing that the words </a:t>
            </a:r>
            <a:r>
              <a:rPr lang="en-US" i="1" dirty="0"/>
              <a:t>blue, green, red, black</a:t>
            </a:r>
            <a:r>
              <a:rPr lang="en-US" dirty="0"/>
              <a:t>, etc. appear in similar contexts, the model will be able to assign a reasonable score to the </a:t>
            </a:r>
            <a:r>
              <a:rPr lang="en-US" i="1" dirty="0" smtClean="0"/>
              <a:t>green </a:t>
            </a:r>
            <a:r>
              <a:rPr lang="en-US" i="1" dirty="0"/>
              <a:t>car </a:t>
            </a:r>
            <a:r>
              <a:rPr lang="en-US" dirty="0"/>
              <a:t>even though it never observed </a:t>
            </a:r>
            <a:r>
              <a:rPr lang="en-US" dirty="0" smtClean="0"/>
              <a:t>in </a:t>
            </a:r>
            <a:r>
              <a:rPr lang="en-US" dirty="0"/>
              <a:t>training, because it did observe </a:t>
            </a:r>
            <a:r>
              <a:rPr lang="en-US" i="1" dirty="0"/>
              <a:t>blue car </a:t>
            </a:r>
            <a:r>
              <a:rPr lang="en-US" dirty="0"/>
              <a:t>and </a:t>
            </a:r>
            <a:r>
              <a:rPr lang="en-US" i="1" dirty="0"/>
              <a:t>red car</a:t>
            </a:r>
            <a:r>
              <a:rPr lang="en-US" dirty="0" smtClean="0"/>
              <a:t>.</a:t>
            </a:r>
          </a:p>
          <a:p>
            <a:r>
              <a:rPr lang="en-US" b="1" dirty="0" smtClean="0"/>
              <a:t>A by-product of training are word </a:t>
            </a:r>
            <a:r>
              <a:rPr lang="en-US" b="1" dirty="0" err="1" smtClean="0"/>
              <a:t>embeddings</a:t>
            </a:r>
            <a:r>
              <a:rPr lang="en-US" b="1" dirty="0" smtClean="0"/>
              <a:t>!</a:t>
            </a:r>
            <a:r>
              <a:rPr lang="en-US" dirty="0" smtClean="0"/>
              <a:t>  </a:t>
            </a:r>
            <a:endParaRPr lang="en-US" dirty="0"/>
          </a:p>
          <a:p>
            <a:endParaRPr lang="en-US" b="1" dirty="0"/>
          </a:p>
          <a:p>
            <a:endParaRPr lang="en-US" dirty="0"/>
          </a:p>
        </p:txBody>
      </p:sp>
    </p:spTree>
    <p:extLst>
      <p:ext uri="{BB962C8B-B14F-4D97-AF65-F5344CB8AC3E}">
        <p14:creationId xmlns:p14="http://schemas.microsoft.com/office/powerpoint/2010/main" val="80916447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Language Modeling </a:t>
            </a:r>
            <a:endParaRPr lang="en-US" dirty="0"/>
          </a:p>
        </p:txBody>
      </p:sp>
      <p:sp>
        <p:nvSpPr>
          <p:cNvPr id="3" name="Content Placeholder 2"/>
          <p:cNvSpPr>
            <a:spLocks noGrp="1"/>
          </p:cNvSpPr>
          <p:nvPr>
            <p:ph idx="1"/>
          </p:nvPr>
        </p:nvSpPr>
        <p:spPr/>
        <p:txBody>
          <a:bodyPr>
            <a:normAutofit/>
          </a:bodyPr>
          <a:lstStyle/>
          <a:p>
            <a:r>
              <a:rPr lang="en-US" sz="2400" dirty="0" smtClean="0"/>
              <a:t>Goal: Learn a </a:t>
            </a:r>
            <a:r>
              <a:rPr lang="en-US" sz="2400" b="1" dirty="0" smtClean="0"/>
              <a:t>function</a:t>
            </a:r>
            <a:r>
              <a:rPr lang="en-US" sz="2400" dirty="0" smtClean="0"/>
              <a:t> that returns the joint probability </a:t>
            </a:r>
          </a:p>
          <a:p>
            <a:r>
              <a:rPr lang="en-US" sz="2400" dirty="0" smtClean="0"/>
              <a:t>Primary difficulty: </a:t>
            </a:r>
          </a:p>
          <a:p>
            <a:pPr marL="457200" indent="-457200">
              <a:buFont typeface="+mj-lt"/>
              <a:buAutoNum type="arabicPeriod"/>
            </a:pPr>
            <a:r>
              <a:rPr lang="en-US" sz="2400" dirty="0" smtClean="0"/>
              <a:t>There are too many parameters to accurately estimate.  This is sometimes called the “curse of dimensionality”</a:t>
            </a:r>
          </a:p>
          <a:p>
            <a:pPr marL="457200" indent="-457200">
              <a:buFont typeface="+mj-lt"/>
              <a:buAutoNum type="arabicPeriod"/>
            </a:pPr>
            <a:r>
              <a:rPr lang="en-US" sz="2400" dirty="0" smtClean="0"/>
              <a:t>In n-gram-based models we fail to generalize to related words / word sequences that we </a:t>
            </a:r>
            <a:r>
              <a:rPr lang="en-US" sz="2400" u="sng" dirty="0" smtClean="0"/>
              <a:t>have</a:t>
            </a:r>
            <a:r>
              <a:rPr lang="en-US" sz="2400" dirty="0" smtClean="0"/>
              <a:t> observed.</a:t>
            </a:r>
            <a:endParaRPr lang="en-US" sz="2400" u="sng" dirty="0"/>
          </a:p>
        </p:txBody>
      </p:sp>
    </p:spTree>
    <p:extLst>
      <p:ext uri="{BB962C8B-B14F-4D97-AF65-F5344CB8AC3E}">
        <p14:creationId xmlns:p14="http://schemas.microsoft.com/office/powerpoint/2010/main" val="64574598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Curse of dimensionality / sparse statistics </a:t>
            </a:r>
            <a:endParaRPr lang="en-US" dirty="0"/>
          </a:p>
        </p:txBody>
      </p:sp>
      <p:sp>
        <p:nvSpPr>
          <p:cNvPr id="3" name="Content Placeholder 2"/>
          <p:cNvSpPr>
            <a:spLocks noGrp="1"/>
          </p:cNvSpPr>
          <p:nvPr>
            <p:ph idx="1"/>
          </p:nvPr>
        </p:nvSpPr>
        <p:spPr/>
        <p:txBody>
          <a:bodyPr>
            <a:normAutofit/>
          </a:bodyPr>
          <a:lstStyle/>
          <a:p>
            <a:r>
              <a:rPr lang="en-US" sz="2400" dirty="0" smtClean="0"/>
              <a:t>Suppose we want a joint distribution over </a:t>
            </a:r>
            <a:r>
              <a:rPr lang="en-US" sz="2400" dirty="0"/>
              <a:t>10 </a:t>
            </a:r>
            <a:r>
              <a:rPr lang="en-US" sz="2400" dirty="0" smtClean="0"/>
              <a:t>words.</a:t>
            </a:r>
            <a:br>
              <a:rPr lang="en-US" sz="2400" dirty="0" smtClean="0"/>
            </a:br>
            <a:r>
              <a:rPr lang="en-US" sz="2400" dirty="0" smtClean="0"/>
              <a:t>Suppose we have a vocabulary of size 100,000. </a:t>
            </a:r>
          </a:p>
          <a:p>
            <a:pPr algn="ctr"/>
            <a:r>
              <a:rPr lang="en-US" sz="2400" dirty="0" smtClean="0"/>
              <a:t>100,000</a:t>
            </a:r>
            <a:r>
              <a:rPr lang="en-US" sz="2400" baseline="30000" dirty="0" smtClean="0"/>
              <a:t>10</a:t>
            </a:r>
            <a:r>
              <a:rPr lang="en-US" sz="2400" dirty="0" smtClean="0"/>
              <a:t> </a:t>
            </a:r>
            <a:r>
              <a:rPr lang="en-US" sz="2400" dirty="0"/>
              <a:t>=10</a:t>
            </a:r>
            <a:r>
              <a:rPr lang="en-US" sz="2400" baseline="30000" dirty="0"/>
              <a:t>50</a:t>
            </a:r>
            <a:r>
              <a:rPr lang="en-US" sz="2400" dirty="0"/>
              <a:t> </a:t>
            </a:r>
            <a:r>
              <a:rPr lang="en-US" sz="2400" dirty="0" smtClean="0"/>
              <a:t>parameters</a:t>
            </a:r>
          </a:p>
          <a:p>
            <a:r>
              <a:rPr lang="en-US" sz="2400" dirty="0" smtClean="0"/>
              <a:t>This is too high to estimate from data.</a:t>
            </a:r>
            <a:endParaRPr lang="en-US" sz="2400" dirty="0"/>
          </a:p>
        </p:txBody>
      </p:sp>
    </p:spTree>
    <p:extLst>
      <p:ext uri="{BB962C8B-B14F-4D97-AF65-F5344CB8AC3E}">
        <p14:creationId xmlns:p14="http://schemas.microsoft.com/office/powerpoint/2010/main" val="149381133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Chain rule</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Autofit/>
              </a:bodyPr>
              <a:lstStyle/>
              <a:p>
                <a:r>
                  <a:rPr lang="en-US" sz="2400" dirty="0" smtClean="0">
                    <a:latin typeface="+mj-lt"/>
                  </a:rPr>
                  <a:t>In LMs we user chain rule to get the conditional probability of the next word in the sequence given all of the previous words:</a:t>
                </a:r>
              </a:p>
              <a:p>
                <a:pPr algn="ctr"/>
                <a14:m>
                  <m:oMath xmlns:m="http://schemas.openxmlformats.org/officeDocument/2006/math">
                    <m:r>
                      <a:rPr lang="en-US" sz="2400" b="0" i="1" smtClean="0">
                        <a:latin typeface="+mj-lt"/>
                      </a:rPr>
                      <m:t>𝑃</m:t>
                    </m:r>
                    <m:r>
                      <a:rPr lang="en-US" sz="2400" b="0" i="1" smtClean="0">
                        <a:latin typeface="+mj-lt"/>
                      </a:rPr>
                      <m:t>(</m:t>
                    </m:r>
                    <m:sSub>
                      <m:sSubPr>
                        <m:ctrlPr>
                          <a:rPr lang="en-US" sz="2400" b="0" i="1" smtClean="0">
                            <a:latin typeface="+mj-lt"/>
                          </a:rPr>
                        </m:ctrlPr>
                      </m:sSubPr>
                      <m:e>
                        <m:r>
                          <a:rPr lang="en-US" sz="2400" b="0" i="1" smtClean="0">
                            <a:latin typeface="+mj-lt"/>
                          </a:rPr>
                          <m:t>𝑤</m:t>
                        </m:r>
                      </m:e>
                      <m:sub>
                        <m:r>
                          <a:rPr lang="en-US" sz="2400" b="0" i="1" smtClean="0">
                            <a:latin typeface="+mj-lt"/>
                          </a:rPr>
                          <m:t>1</m:t>
                        </m:r>
                      </m:sub>
                    </m:sSub>
                    <m:sSub>
                      <m:sSubPr>
                        <m:ctrlPr>
                          <a:rPr lang="en-US" sz="2400" i="1">
                            <a:latin typeface="+mj-lt"/>
                          </a:rPr>
                        </m:ctrlPr>
                      </m:sSubPr>
                      <m:e>
                        <m:r>
                          <a:rPr lang="en-US" sz="2400" i="1">
                            <a:latin typeface="+mj-lt"/>
                          </a:rPr>
                          <m:t>𝑤</m:t>
                        </m:r>
                      </m:e>
                      <m:sub>
                        <m:r>
                          <a:rPr lang="en-US" sz="2400" b="0" i="1" smtClean="0">
                            <a:latin typeface="+mj-lt"/>
                          </a:rPr>
                          <m:t>2</m:t>
                        </m:r>
                      </m:sub>
                    </m:sSub>
                    <m:sSub>
                      <m:sSubPr>
                        <m:ctrlPr>
                          <a:rPr lang="en-US" sz="2400" i="1">
                            <a:latin typeface="+mj-lt"/>
                          </a:rPr>
                        </m:ctrlPr>
                      </m:sSubPr>
                      <m:e>
                        <m:r>
                          <a:rPr lang="en-US" sz="2400" i="1">
                            <a:latin typeface="+mj-lt"/>
                          </a:rPr>
                          <m:t>𝑤</m:t>
                        </m:r>
                      </m:e>
                      <m:sub>
                        <m:r>
                          <a:rPr lang="en-US" sz="2400" b="0" i="1" smtClean="0">
                            <a:latin typeface="+mj-lt"/>
                          </a:rPr>
                          <m:t>3</m:t>
                        </m:r>
                      </m:sub>
                    </m:sSub>
                  </m:oMath>
                </a14:m>
                <a:r>
                  <a:rPr lang="mr-IN" sz="2400" dirty="0" smtClean="0">
                    <a:latin typeface="+mj-lt"/>
                  </a:rPr>
                  <a:t>…</a:t>
                </a:r>
                <a14:m>
                  <m:oMath xmlns:m="http://schemas.openxmlformats.org/officeDocument/2006/math">
                    <m:sSub>
                      <m:sSubPr>
                        <m:ctrlPr>
                          <a:rPr lang="en-US" sz="2400" b="0" i="1" smtClean="0">
                            <a:latin typeface="+mj-lt"/>
                          </a:rPr>
                        </m:ctrlPr>
                      </m:sSubPr>
                      <m:e>
                        <m:r>
                          <a:rPr lang="en-US" sz="2400" b="0" i="1" smtClean="0">
                            <a:latin typeface="+mj-lt"/>
                          </a:rPr>
                          <m:t>𝑤</m:t>
                        </m:r>
                      </m:e>
                      <m:sub>
                        <m:r>
                          <a:rPr lang="en-US" sz="2400" b="0" i="1" smtClean="0">
                            <a:latin typeface="+mj-lt"/>
                          </a:rPr>
                          <m:t>𝑡</m:t>
                        </m:r>
                      </m:sub>
                    </m:sSub>
                    <m:r>
                      <a:rPr lang="en-US" sz="2400" b="0" i="0" smtClean="0">
                        <a:latin typeface="+mj-lt"/>
                      </a:rPr>
                      <m:t>)= </m:t>
                    </m:r>
                    <m:nary>
                      <m:naryPr>
                        <m:chr m:val="∏"/>
                        <m:ctrlPr>
                          <a:rPr lang="is-IS" sz="2400" b="0" i="1" smtClean="0">
                            <a:latin typeface="+mj-lt"/>
                          </a:rPr>
                        </m:ctrlPr>
                      </m:naryPr>
                      <m:sub>
                        <m:r>
                          <m:rPr>
                            <m:brk m:alnAt="23"/>
                          </m:rPr>
                          <a:rPr lang="en-US" sz="2400" b="0" i="1" smtClean="0">
                            <a:latin typeface="+mj-lt"/>
                          </a:rPr>
                          <m:t>𝑡</m:t>
                        </m:r>
                        <m:r>
                          <a:rPr lang="en-US" sz="2400" b="0" i="1" smtClean="0">
                            <a:latin typeface="+mj-lt"/>
                          </a:rPr>
                          <m:t>=1</m:t>
                        </m:r>
                      </m:sub>
                      <m:sup>
                        <m:r>
                          <a:rPr lang="en-US" sz="2400" b="0" i="1" smtClean="0">
                            <a:latin typeface="+mj-lt"/>
                          </a:rPr>
                          <m:t>𝑇</m:t>
                        </m:r>
                      </m:sup>
                      <m:e>
                        <m:r>
                          <a:rPr lang="en-US" sz="2400" b="0" i="1" smtClean="0">
                            <a:latin typeface="+mj-lt"/>
                          </a:rPr>
                          <m:t>𝑃</m:t>
                        </m:r>
                        <m:r>
                          <a:rPr lang="en-US" sz="2400" b="0" i="1" smtClean="0">
                            <a:latin typeface="+mj-lt"/>
                          </a:rPr>
                          <m:t>(</m:t>
                        </m:r>
                        <m:sSub>
                          <m:sSubPr>
                            <m:ctrlPr>
                              <a:rPr lang="en-US" sz="2400" i="1">
                                <a:latin typeface="+mj-lt"/>
                              </a:rPr>
                            </m:ctrlPr>
                          </m:sSubPr>
                          <m:e>
                            <m:r>
                              <a:rPr lang="en-US" sz="2400" i="1">
                                <a:latin typeface="+mj-lt"/>
                              </a:rPr>
                              <m:t>𝑤</m:t>
                            </m:r>
                          </m:e>
                          <m:sub>
                            <m:r>
                              <a:rPr lang="en-US" sz="2400" i="1">
                                <a:latin typeface="+mj-lt"/>
                              </a:rPr>
                              <m:t>𝑡</m:t>
                            </m:r>
                          </m:sub>
                        </m:sSub>
                        <m:r>
                          <a:rPr lang="en-US" sz="2400" b="0" i="1" smtClean="0">
                            <a:latin typeface="+mj-lt"/>
                          </a:rPr>
                          <m:t>|</m:t>
                        </m:r>
                      </m:e>
                    </m:nary>
                    <m:sSub>
                      <m:sSubPr>
                        <m:ctrlPr>
                          <a:rPr lang="en-US" sz="2400" i="1">
                            <a:latin typeface="+mj-lt"/>
                          </a:rPr>
                        </m:ctrlPr>
                      </m:sSubPr>
                      <m:e>
                        <m:r>
                          <a:rPr lang="en-US" sz="2400" i="1">
                            <a:latin typeface="+mj-lt"/>
                          </a:rPr>
                          <m:t>𝑤</m:t>
                        </m:r>
                      </m:e>
                      <m:sub>
                        <m:r>
                          <a:rPr lang="en-US" sz="2400" i="1">
                            <a:latin typeface="+mj-lt"/>
                          </a:rPr>
                          <m:t>1</m:t>
                        </m:r>
                      </m:sub>
                    </m:sSub>
                  </m:oMath>
                </a14:m>
                <a:r>
                  <a:rPr lang="mr-IN" sz="2400" dirty="0">
                    <a:latin typeface="+mj-lt"/>
                  </a:rPr>
                  <a:t>…</a:t>
                </a:r>
                <a14:m>
                  <m:oMath xmlns:m="http://schemas.openxmlformats.org/officeDocument/2006/math">
                    <m:sSub>
                      <m:sSubPr>
                        <m:ctrlPr>
                          <a:rPr lang="en-US" sz="2400" i="1">
                            <a:latin typeface="+mj-lt"/>
                          </a:rPr>
                        </m:ctrlPr>
                      </m:sSubPr>
                      <m:e>
                        <m:r>
                          <a:rPr lang="en-US" sz="2400" i="1">
                            <a:latin typeface="+mj-lt"/>
                          </a:rPr>
                          <m:t>𝑤</m:t>
                        </m:r>
                      </m:e>
                      <m:sub>
                        <m:r>
                          <a:rPr lang="en-US" sz="2400" i="1">
                            <a:latin typeface="+mj-lt"/>
                          </a:rPr>
                          <m:t>𝑡</m:t>
                        </m:r>
                        <m:r>
                          <a:rPr lang="en-US" sz="2400" b="0" i="1" smtClean="0">
                            <a:latin typeface="+mj-lt"/>
                          </a:rPr>
                          <m:t>−1</m:t>
                        </m:r>
                      </m:sub>
                    </m:sSub>
                    <m:r>
                      <a:rPr lang="en-US" sz="2400" b="0" i="1" smtClean="0">
                        <a:latin typeface="+mj-lt"/>
                      </a:rPr>
                      <m:t>)</m:t>
                    </m:r>
                  </m:oMath>
                </a14:m>
                <a:endParaRPr lang="en-US" sz="2400" dirty="0" smtClean="0">
                  <a:latin typeface="+mj-lt"/>
                </a:endParaRPr>
              </a:p>
              <a:p>
                <a:endParaRPr lang="en-US" sz="2400" dirty="0" smtClean="0">
                  <a:latin typeface="+mj-lt"/>
                </a:endParaRPr>
              </a:p>
              <a:p>
                <a:r>
                  <a:rPr lang="en-US" sz="2400" dirty="0" smtClean="0">
                    <a:latin typeface="+mj-lt"/>
                  </a:rPr>
                  <a:t>What assumption do we make in n-gram LMs to simplify this?  </a:t>
                </a:r>
              </a:p>
              <a:p>
                <a:r>
                  <a:rPr lang="en-US" sz="2400" dirty="0" smtClean="0">
                    <a:latin typeface="+mj-lt"/>
                  </a:rPr>
                  <a:t>The probability of the next word only depends on the previous </a:t>
                </a:r>
                <a:r>
                  <a:rPr lang="en-US" sz="2400" i="1" dirty="0" smtClean="0">
                    <a:latin typeface="+mj-lt"/>
                  </a:rPr>
                  <a:t>n</a:t>
                </a:r>
                <a:r>
                  <a:rPr lang="en-US" sz="2400" dirty="0" smtClean="0">
                    <a:latin typeface="+mj-lt"/>
                  </a:rPr>
                  <a:t>-1 words.</a:t>
                </a:r>
              </a:p>
              <a:p>
                <a:r>
                  <a:rPr lang="en-US" sz="2400" dirty="0" smtClean="0">
                    <a:latin typeface="+mj-lt"/>
                  </a:rPr>
                  <a:t>A small </a:t>
                </a:r>
                <a:r>
                  <a:rPr lang="en-US" sz="2400" i="1" dirty="0" smtClean="0">
                    <a:latin typeface="+mj-lt"/>
                  </a:rPr>
                  <a:t>n</a:t>
                </a:r>
                <a:r>
                  <a:rPr lang="en-US" sz="2400" dirty="0" smtClean="0">
                    <a:latin typeface="+mj-lt"/>
                  </a:rPr>
                  <a:t> makes it easier for us to get an estimate of the probability from data.</a:t>
                </a:r>
                <a:endParaRPr lang="en-US" sz="2400" dirty="0">
                  <a:latin typeface="+mj-lt"/>
                </a:endParaRPr>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212" t="-2121" b="-18333"/>
                </a:stretch>
              </a:blipFill>
            </p:spPr>
            <p:txBody>
              <a:bodyPr/>
              <a:lstStyle/>
              <a:p>
                <a:r>
                  <a:rPr lang="en-US">
                    <a:noFill/>
                  </a:rPr>
                  <a:t> </a:t>
                </a:r>
              </a:p>
            </p:txBody>
          </p:sp>
        </mc:Fallback>
      </mc:AlternateContent>
    </p:spTree>
    <p:extLst>
      <p:ext uri="{BB962C8B-B14F-4D97-AF65-F5344CB8AC3E}">
        <p14:creationId xmlns:p14="http://schemas.microsoft.com/office/powerpoint/2010/main" val="71778072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Probability tables</a:t>
            </a:r>
            <a:endParaRPr lang="en-US" dirty="0"/>
          </a:p>
        </p:txBody>
      </p:sp>
      <p:sp>
        <p:nvSpPr>
          <p:cNvPr id="5" name="Content Placeholder 4"/>
          <p:cNvSpPr>
            <a:spLocks noGrp="1"/>
          </p:cNvSpPr>
          <p:nvPr>
            <p:ph idx="1"/>
          </p:nvPr>
        </p:nvSpPr>
        <p:spPr>
          <a:xfrm>
            <a:off x="822959" y="1845734"/>
            <a:ext cx="7635241" cy="4555066"/>
          </a:xfrm>
        </p:spPr>
        <p:txBody>
          <a:bodyPr>
            <a:normAutofit fontScale="92500" lnSpcReduction="10000"/>
          </a:bodyPr>
          <a:lstStyle/>
          <a:p>
            <a:r>
              <a:rPr lang="en-US" sz="2600" dirty="0" smtClean="0"/>
              <a:t>We construct tables to look up the probability of seeing a word given a history.</a:t>
            </a:r>
          </a:p>
          <a:p>
            <a:endParaRPr lang="en-US" sz="2600" dirty="0"/>
          </a:p>
          <a:p>
            <a:endParaRPr lang="en-US" sz="2600" dirty="0" smtClean="0"/>
          </a:p>
          <a:p>
            <a:endParaRPr lang="en-US" sz="2600" dirty="0"/>
          </a:p>
          <a:p>
            <a:endParaRPr lang="en-US" sz="2600" dirty="0" smtClean="0"/>
          </a:p>
          <a:p>
            <a:endParaRPr lang="en-US" sz="2600" dirty="0" smtClean="0"/>
          </a:p>
          <a:p>
            <a:r>
              <a:rPr lang="en-US" sz="2600" dirty="0" smtClean="0"/>
              <a:t>The tables </a:t>
            </a:r>
            <a:r>
              <a:rPr lang="en-US" sz="2600" dirty="0"/>
              <a:t>only </a:t>
            </a:r>
            <a:r>
              <a:rPr lang="en-US" sz="2600" dirty="0" smtClean="0"/>
              <a:t>store observed sequences.  </a:t>
            </a:r>
            <a:endParaRPr lang="en-US" sz="2600" dirty="0"/>
          </a:p>
          <a:p>
            <a:r>
              <a:rPr lang="en-US" sz="2600" dirty="0"/>
              <a:t>What happens when we have a new (unseen) combination of n words?</a:t>
            </a:r>
          </a:p>
          <a:p>
            <a:endParaRPr lang="en-US" dirty="0"/>
          </a:p>
          <a:p>
            <a:endParaRPr lang="en-US" dirty="0" smtClean="0"/>
          </a:p>
          <a:p>
            <a:endParaRPr lang="en-US" b="1" dirty="0"/>
          </a:p>
          <a:p>
            <a:endParaRPr lang="en-US" b="1" baseline="-25000" dirty="0"/>
          </a:p>
          <a:p>
            <a:endParaRPr lang="en-US" b="1" baseline="-25000" dirty="0" smtClean="0"/>
          </a:p>
          <a:p>
            <a:endParaRPr lang="en-US" b="1" baseline="-25000" dirty="0" smtClean="0"/>
          </a:p>
          <a:p>
            <a:endParaRPr lang="en-US" dirty="0"/>
          </a:p>
        </p:txBody>
      </p:sp>
      <p:graphicFrame>
        <p:nvGraphicFramePr>
          <p:cNvPr id="6" name="Content Placeholder 3"/>
          <p:cNvGraphicFramePr>
            <a:graphicFrameLocks/>
          </p:cNvGraphicFramePr>
          <p:nvPr>
            <p:extLst>
              <p:ext uri="{D42A27DB-BD31-4B8C-83A1-F6EECF244321}">
                <p14:modId xmlns:p14="http://schemas.microsoft.com/office/powerpoint/2010/main" val="1347721083"/>
              </p:ext>
            </p:extLst>
          </p:nvPr>
        </p:nvGraphicFramePr>
        <p:xfrm>
          <a:off x="1821179" y="2743200"/>
          <a:ext cx="5547360" cy="1828800"/>
        </p:xfrm>
        <a:graphic>
          <a:graphicData uri="http://schemas.openxmlformats.org/drawingml/2006/table">
            <a:tbl>
              <a:tblPr firstRow="1" bandRow="1">
                <a:tableStyleId>{5C22544A-7EE6-4342-B048-85BDC9FD1C3A}</a:tableStyleId>
              </a:tblPr>
              <a:tblGrid>
                <a:gridCol w="2773680"/>
                <a:gridCol w="2773680"/>
              </a:tblGrid>
              <a:tr h="365760">
                <a:tc>
                  <a:txBody>
                    <a:bodyPr/>
                    <a:lstStyle/>
                    <a:p>
                      <a:r>
                        <a:rPr lang="en-US" dirty="0" smtClean="0"/>
                        <a:t>curse of</a:t>
                      </a:r>
                      <a:endParaRPr lang="en-US" dirty="0"/>
                    </a:p>
                  </a:txBody>
                  <a:tcPr/>
                </a:tc>
                <a:tc>
                  <a:txBody>
                    <a:bodyPr/>
                    <a:lstStyle/>
                    <a:p>
                      <a:r>
                        <a:rPr lang="en-US" dirty="0" smtClean="0"/>
                        <a:t>P(</a:t>
                      </a:r>
                      <a:r>
                        <a:rPr lang="en-US" dirty="0" err="1" smtClean="0"/>
                        <a:t>w</a:t>
                      </a:r>
                      <a:r>
                        <a:rPr lang="en-US" baseline="-25000" dirty="0" err="1" smtClean="0"/>
                        <a:t>t</a:t>
                      </a:r>
                      <a:r>
                        <a:rPr lang="en-US" dirty="0" smtClean="0"/>
                        <a:t> | </a:t>
                      </a:r>
                      <a:r>
                        <a:rPr lang="en-US" dirty="0" err="1" smtClean="0"/>
                        <a:t>w</a:t>
                      </a:r>
                      <a:r>
                        <a:rPr lang="en-US" baseline="-25000" dirty="0" err="1" smtClean="0"/>
                        <a:t>t</a:t>
                      </a:r>
                      <a:r>
                        <a:rPr lang="en-US" baseline="-25000" dirty="0" smtClean="0"/>
                        <a:t>-n</a:t>
                      </a:r>
                      <a:r>
                        <a:rPr lang="en-US" dirty="0" smtClean="0"/>
                        <a:t> </a:t>
                      </a:r>
                      <a:r>
                        <a:rPr lang="mr-IN" dirty="0" smtClean="0"/>
                        <a:t>…</a:t>
                      </a:r>
                      <a:r>
                        <a:rPr lang="en-US" dirty="0" smtClean="0"/>
                        <a:t> w</a:t>
                      </a:r>
                      <a:r>
                        <a:rPr lang="en-US" baseline="-25000" dirty="0" smtClean="0"/>
                        <a:t>t-1</a:t>
                      </a:r>
                      <a:r>
                        <a:rPr lang="en-US" dirty="0" smtClean="0"/>
                        <a:t>)</a:t>
                      </a:r>
                      <a:endParaRPr lang="en-US" dirty="0"/>
                    </a:p>
                  </a:txBody>
                  <a:tcPr/>
                </a:tc>
              </a:tr>
              <a:tr h="365760">
                <a:tc>
                  <a:txBody>
                    <a:bodyPr/>
                    <a:lstStyle/>
                    <a:p>
                      <a:r>
                        <a:rPr lang="en-US" dirty="0" smtClean="0"/>
                        <a:t>dimensionality</a:t>
                      </a:r>
                      <a:endParaRPr lang="en-US" dirty="0"/>
                    </a:p>
                  </a:txBody>
                  <a:tcPr/>
                </a:tc>
                <a:tc>
                  <a:txBody>
                    <a:bodyPr/>
                    <a:lstStyle/>
                    <a:p>
                      <a:endParaRPr lang="en-US" dirty="0"/>
                    </a:p>
                  </a:txBody>
                  <a:tcPr/>
                </a:tc>
              </a:tr>
              <a:tr h="365760">
                <a:tc>
                  <a:txBody>
                    <a:bodyPr/>
                    <a:lstStyle/>
                    <a:p>
                      <a:r>
                        <a:rPr lang="en-US" dirty="0" smtClean="0"/>
                        <a:t>azure</a:t>
                      </a:r>
                      <a:endParaRPr lang="en-US" dirty="0"/>
                    </a:p>
                  </a:txBody>
                  <a:tcPr/>
                </a:tc>
                <a:tc>
                  <a:txBody>
                    <a:bodyPr/>
                    <a:lstStyle/>
                    <a:p>
                      <a:endParaRPr lang="en-US" dirty="0"/>
                    </a:p>
                  </a:txBody>
                  <a:tcPr/>
                </a:tc>
              </a:tr>
              <a:tr h="365760">
                <a:tc>
                  <a:txBody>
                    <a:bodyPr/>
                    <a:lstStyle/>
                    <a:p>
                      <a:r>
                        <a:rPr lang="en-US" dirty="0" smtClean="0"/>
                        <a:t>knowledge</a:t>
                      </a:r>
                      <a:endParaRPr lang="en-US" dirty="0"/>
                    </a:p>
                  </a:txBody>
                  <a:tcPr/>
                </a:tc>
                <a:tc>
                  <a:txBody>
                    <a:bodyPr/>
                    <a:lstStyle/>
                    <a:p>
                      <a:endParaRPr lang="en-US"/>
                    </a:p>
                  </a:txBody>
                  <a:tcPr/>
                </a:tc>
              </a:tr>
              <a:tr h="365760">
                <a:tc>
                  <a:txBody>
                    <a:bodyPr/>
                    <a:lstStyle/>
                    <a:p>
                      <a:r>
                        <a:rPr lang="en-US" dirty="0" smtClean="0"/>
                        <a:t>oak</a:t>
                      </a:r>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133225513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Unseen sequences</a:t>
            </a:r>
            <a:endParaRPr lang="en-US" dirty="0"/>
          </a:p>
        </p:txBody>
      </p:sp>
      <p:sp>
        <p:nvSpPr>
          <p:cNvPr id="3" name="Content Placeholder 2"/>
          <p:cNvSpPr>
            <a:spLocks noGrp="1"/>
          </p:cNvSpPr>
          <p:nvPr>
            <p:ph idx="1"/>
          </p:nvPr>
        </p:nvSpPr>
        <p:spPr/>
        <p:txBody>
          <a:bodyPr>
            <a:normAutofit/>
          </a:bodyPr>
          <a:lstStyle/>
          <a:p>
            <a:r>
              <a:rPr lang="en-US" sz="2400" dirty="0"/>
              <a:t>What happens when we have a new (unseen) combination of n words?</a:t>
            </a:r>
          </a:p>
          <a:p>
            <a:pPr marL="457200" indent="-457200">
              <a:buFont typeface="+mj-lt"/>
              <a:buAutoNum type="arabicPeriod"/>
            </a:pPr>
            <a:r>
              <a:rPr lang="en-US" sz="2400" dirty="0" smtClean="0"/>
              <a:t>Back-off</a:t>
            </a:r>
          </a:p>
          <a:p>
            <a:pPr marL="457200" indent="-457200">
              <a:buFont typeface="+mj-lt"/>
              <a:buAutoNum type="arabicPeriod"/>
            </a:pPr>
            <a:r>
              <a:rPr lang="en-US" sz="2400" dirty="0" smtClean="0"/>
              <a:t>Smoothing / interpolation </a:t>
            </a:r>
          </a:p>
          <a:p>
            <a:pPr marL="0" indent="0">
              <a:buNone/>
            </a:pPr>
            <a:r>
              <a:rPr lang="en-US" sz="2400" dirty="0" smtClean="0"/>
              <a:t>We are basically just stitching together short sequences of observed words.</a:t>
            </a:r>
            <a:endParaRPr lang="en-US" sz="2400" dirty="0"/>
          </a:p>
        </p:txBody>
      </p:sp>
    </p:spTree>
    <p:extLst>
      <p:ext uri="{BB962C8B-B14F-4D97-AF65-F5344CB8AC3E}">
        <p14:creationId xmlns:p14="http://schemas.microsoft.com/office/powerpoint/2010/main" val="33116488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5486400" y="2819400"/>
            <a:ext cx="1447799" cy="2319866"/>
            <a:chOff x="2171700" y="2824480"/>
            <a:chExt cx="1447799" cy="2319866"/>
          </a:xfrm>
        </p:grpSpPr>
        <p:sp>
          <p:nvSpPr>
            <p:cNvPr id="11" name="Rounded Rectangle 10"/>
            <p:cNvSpPr/>
            <p:nvPr/>
          </p:nvSpPr>
          <p:spPr>
            <a:xfrm>
              <a:off x="2171700" y="2824480"/>
              <a:ext cx="1295400" cy="457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p:cNvSpPr/>
            <p:nvPr/>
          </p:nvSpPr>
          <p:spPr>
            <a:xfrm>
              <a:off x="2847974" y="4687146"/>
              <a:ext cx="771525" cy="457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3684270" y="2819400"/>
            <a:ext cx="1078230" cy="2319866"/>
            <a:chOff x="2846070" y="2819400"/>
            <a:chExt cx="1078230" cy="2319866"/>
          </a:xfrm>
        </p:grpSpPr>
        <p:sp>
          <p:nvSpPr>
            <p:cNvPr id="8" name="Rounded Rectangle 7"/>
            <p:cNvSpPr/>
            <p:nvPr/>
          </p:nvSpPr>
          <p:spPr>
            <a:xfrm>
              <a:off x="2933700" y="2819400"/>
              <a:ext cx="990600" cy="457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2846070" y="4682066"/>
              <a:ext cx="1028700" cy="457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2895600" y="2819400"/>
            <a:ext cx="609600" cy="2319866"/>
            <a:chOff x="2895600" y="2819400"/>
            <a:chExt cx="609600" cy="2319866"/>
          </a:xfrm>
        </p:grpSpPr>
        <p:sp>
          <p:nvSpPr>
            <p:cNvPr id="4" name="Rounded Rectangle 3"/>
            <p:cNvSpPr/>
            <p:nvPr/>
          </p:nvSpPr>
          <p:spPr>
            <a:xfrm>
              <a:off x="3048000" y="2819400"/>
              <a:ext cx="4572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2895600" y="4682066"/>
              <a:ext cx="5334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p:txBody>
          <a:bodyPr>
            <a:normAutofit/>
          </a:bodyPr>
          <a:lstStyle/>
          <a:p>
            <a:r>
              <a:rPr lang="en-US" sz="2400" dirty="0" smtClean="0"/>
              <a:t>Let’s try </a:t>
            </a:r>
            <a:r>
              <a:rPr lang="en-US" sz="2400" b="1" dirty="0" smtClean="0"/>
              <a:t>generalizing</a:t>
            </a:r>
            <a:r>
              <a:rPr lang="en-US" sz="2400" dirty="0" smtClean="0"/>
              <a:t>.</a:t>
            </a:r>
          </a:p>
          <a:p>
            <a:r>
              <a:rPr lang="en-US" sz="2400" b="1" dirty="0" smtClean="0"/>
              <a:t>Intuition:</a:t>
            </a:r>
            <a:r>
              <a:rPr lang="en-US" sz="2400" dirty="0" smtClean="0"/>
              <a:t> Take a sentence like</a:t>
            </a:r>
          </a:p>
          <a:p>
            <a:pPr algn="ctr"/>
            <a:r>
              <a:rPr lang="en-US" sz="2400" dirty="0" smtClean="0"/>
              <a:t>The cat is walking in the bedroom</a:t>
            </a:r>
          </a:p>
          <a:p>
            <a:endParaRPr lang="en-US" sz="2400" dirty="0" smtClean="0"/>
          </a:p>
          <a:p>
            <a:r>
              <a:rPr lang="en-US" sz="2400" dirty="0" smtClean="0"/>
              <a:t>And use it when we assign probabilities to similar sentences like</a:t>
            </a:r>
            <a:endParaRPr lang="en-US" sz="2400" dirty="0"/>
          </a:p>
          <a:p>
            <a:pPr algn="ctr"/>
            <a:r>
              <a:rPr lang="en-US" sz="2400" dirty="0"/>
              <a:t>The </a:t>
            </a:r>
            <a:r>
              <a:rPr lang="en-US" sz="2400" dirty="0" smtClean="0"/>
              <a:t>dog is running around the room</a:t>
            </a:r>
            <a:endParaRPr lang="en-US" sz="2400" dirty="0"/>
          </a:p>
          <a:p>
            <a:endParaRPr lang="en-US" sz="2400" dirty="0" smtClean="0"/>
          </a:p>
          <a:p>
            <a:pPr algn="ctr"/>
            <a:endParaRPr lang="en-US" sz="2400" dirty="0" smtClean="0"/>
          </a:p>
        </p:txBody>
      </p:sp>
      <p:sp>
        <p:nvSpPr>
          <p:cNvPr id="2" name="Title 1"/>
          <p:cNvSpPr>
            <a:spLocks noGrp="1"/>
          </p:cNvSpPr>
          <p:nvPr>
            <p:ph type="title"/>
          </p:nvPr>
        </p:nvSpPr>
        <p:spPr/>
        <p:txBody>
          <a:bodyPr/>
          <a:lstStyle/>
          <a:p>
            <a:r>
              <a:rPr lang="en-US" dirty="0" smtClean="0"/>
              <a:t>Alternate idea</a:t>
            </a:r>
            <a:endParaRPr lang="en-US" dirty="0"/>
          </a:p>
        </p:txBody>
      </p:sp>
    </p:spTree>
    <p:extLst>
      <p:ext uri="{BB962C8B-B14F-4D97-AF65-F5344CB8AC3E}">
        <p14:creationId xmlns:p14="http://schemas.microsoft.com/office/powerpoint/2010/main" val="2087463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Neural Probabilistic LM</a:t>
            </a:r>
            <a:endParaRPr lang="en-US" dirty="0"/>
          </a:p>
        </p:txBody>
      </p:sp>
      <p:sp>
        <p:nvSpPr>
          <p:cNvPr id="3" name="Content Placeholder 2"/>
          <p:cNvSpPr>
            <a:spLocks noGrp="1"/>
          </p:cNvSpPr>
          <p:nvPr>
            <p:ph idx="1"/>
          </p:nvPr>
        </p:nvSpPr>
        <p:spPr/>
        <p:txBody>
          <a:bodyPr>
            <a:normAutofit/>
          </a:bodyPr>
          <a:lstStyle/>
          <a:p>
            <a:pPr marL="457200" indent="-457200">
              <a:buFont typeface="+mj-lt"/>
              <a:buAutoNum type="arabicPeriod"/>
            </a:pPr>
            <a:r>
              <a:rPr lang="en-US" sz="2400" dirty="0" smtClean="0"/>
              <a:t>Use a vector space model where the words are vectors with real values </a:t>
            </a:r>
            <a:r>
              <a:rPr lang="en-US" sz="2400" dirty="0" err="1" smtClean="0"/>
              <a:t>ℝ</a:t>
            </a:r>
            <a:r>
              <a:rPr lang="en-US" sz="2400" baseline="30000" dirty="0" err="1" smtClean="0"/>
              <a:t>m</a:t>
            </a:r>
            <a:r>
              <a:rPr lang="en-US" sz="2400" dirty="0" smtClean="0"/>
              <a:t>.  m=30, 60, 100.  This gives a way to compute word similarity. </a:t>
            </a:r>
          </a:p>
          <a:p>
            <a:pPr marL="457200" indent="-457200">
              <a:buFont typeface="+mj-lt"/>
              <a:buAutoNum type="arabicPeriod"/>
            </a:pPr>
            <a:r>
              <a:rPr lang="en-US" sz="2400" dirty="0" smtClean="0"/>
              <a:t>Define a function that returns a joint probability of words in a sequence based on a sequence of these vectors. </a:t>
            </a:r>
          </a:p>
          <a:p>
            <a:pPr marL="457200" indent="-457200">
              <a:buFont typeface="+mj-lt"/>
              <a:buAutoNum type="arabicPeriod"/>
            </a:pPr>
            <a:r>
              <a:rPr lang="en-US" sz="2400" dirty="0" smtClean="0"/>
              <a:t>Simultaneously learn the word representations </a:t>
            </a:r>
            <a:r>
              <a:rPr lang="en-US" sz="2400" b="1" dirty="0" smtClean="0"/>
              <a:t>and</a:t>
            </a:r>
            <a:r>
              <a:rPr lang="en-US" sz="2400" dirty="0" smtClean="0"/>
              <a:t> the probability function from data.</a:t>
            </a:r>
          </a:p>
          <a:p>
            <a:pPr marL="0" indent="0">
              <a:buNone/>
            </a:pPr>
            <a:r>
              <a:rPr lang="en-US" sz="2400" dirty="0" smtClean="0"/>
              <a:t>Seeing one of the cat/dog sentences allows them to increase the probability for that sentence </a:t>
            </a:r>
            <a:r>
              <a:rPr lang="en-US" sz="2400" b="1" dirty="0" smtClean="0"/>
              <a:t>and </a:t>
            </a:r>
            <a:r>
              <a:rPr lang="en-US" sz="2400" dirty="0" smtClean="0"/>
              <a:t>its combinatorial # of</a:t>
            </a:r>
            <a:r>
              <a:rPr lang="en-US" sz="2400" b="1" dirty="0" smtClean="0"/>
              <a:t> “neighbor” sentences</a:t>
            </a:r>
            <a:r>
              <a:rPr lang="en-US" sz="2400" dirty="0" smtClean="0"/>
              <a:t> in vector space.</a:t>
            </a:r>
            <a:endParaRPr lang="en-US" sz="2400" dirty="0"/>
          </a:p>
        </p:txBody>
      </p:sp>
      <p:sp>
        <p:nvSpPr>
          <p:cNvPr id="4" name="TextBox 3"/>
          <p:cNvSpPr txBox="1"/>
          <p:nvPr/>
        </p:nvSpPr>
        <p:spPr>
          <a:xfrm>
            <a:off x="6934200" y="1422216"/>
            <a:ext cx="2296270" cy="369332"/>
          </a:xfrm>
          <a:prstGeom prst="rect">
            <a:avLst/>
          </a:prstGeom>
          <a:noFill/>
        </p:spPr>
        <p:txBody>
          <a:bodyPr wrap="none" rtlCol="0">
            <a:spAutoFit/>
          </a:bodyPr>
          <a:lstStyle/>
          <a:p>
            <a:r>
              <a:rPr lang="en-US" dirty="0" err="1" smtClean="0"/>
              <a:t>Bengio</a:t>
            </a:r>
            <a:r>
              <a:rPr lang="en-US" dirty="0" smtClean="0"/>
              <a:t> et al </a:t>
            </a:r>
            <a:r>
              <a:rPr lang="en-US" dirty="0"/>
              <a:t>NIPS </a:t>
            </a:r>
            <a:r>
              <a:rPr lang="en-US" dirty="0" smtClean="0"/>
              <a:t>2003</a:t>
            </a:r>
            <a:endParaRPr lang="en-US" dirty="0"/>
          </a:p>
        </p:txBody>
      </p:sp>
    </p:spTree>
    <p:extLst>
      <p:ext uri="{BB962C8B-B14F-4D97-AF65-F5344CB8AC3E}">
        <p14:creationId xmlns:p14="http://schemas.microsoft.com/office/powerpoint/2010/main" val="27860015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Neural Probabilistic LM</a:t>
            </a:r>
            <a:endParaRPr lang="en-US" dirty="0"/>
          </a:p>
        </p:txBody>
      </p:sp>
      <p:sp>
        <p:nvSpPr>
          <p:cNvPr id="3" name="Content Placeholder 2"/>
          <p:cNvSpPr>
            <a:spLocks noGrp="1"/>
          </p:cNvSpPr>
          <p:nvPr>
            <p:ph idx="1"/>
          </p:nvPr>
        </p:nvSpPr>
        <p:spPr/>
        <p:txBody>
          <a:bodyPr>
            <a:normAutofit/>
          </a:bodyPr>
          <a:lstStyle/>
          <a:p>
            <a:pPr marL="0" indent="0">
              <a:buNone/>
            </a:pPr>
            <a:r>
              <a:rPr lang="en-US" sz="2400" b="1" dirty="0" smtClean="0"/>
              <a:t>Given: </a:t>
            </a:r>
          </a:p>
          <a:p>
            <a:pPr marL="292608" lvl="1" indent="0">
              <a:buNone/>
            </a:pPr>
            <a:r>
              <a:rPr lang="en-US" sz="2200" dirty="0" smtClean="0"/>
              <a:t>A training set w</a:t>
            </a:r>
            <a:r>
              <a:rPr lang="en-US" sz="2200" baseline="-25000" dirty="0" smtClean="0"/>
              <a:t>1</a:t>
            </a:r>
            <a:r>
              <a:rPr lang="en-US" sz="2200" dirty="0" smtClean="0"/>
              <a:t> </a:t>
            </a:r>
            <a:r>
              <a:rPr lang="mr-IN" sz="2200" dirty="0" smtClean="0"/>
              <a:t>…</a:t>
            </a:r>
            <a:r>
              <a:rPr lang="en-US" sz="2200" dirty="0" smtClean="0"/>
              <a:t> </a:t>
            </a:r>
            <a:r>
              <a:rPr lang="en-US" sz="2200" dirty="0" err="1" smtClean="0"/>
              <a:t>w</a:t>
            </a:r>
            <a:r>
              <a:rPr lang="en-US" sz="2200" baseline="-25000" dirty="0" err="1" smtClean="0"/>
              <a:t>t</a:t>
            </a:r>
            <a:r>
              <a:rPr lang="en-US" sz="2200" dirty="0" smtClean="0"/>
              <a:t> where </a:t>
            </a:r>
            <a:r>
              <a:rPr lang="en-US" sz="2200" dirty="0" err="1" smtClean="0"/>
              <a:t>w</a:t>
            </a:r>
            <a:r>
              <a:rPr lang="en-US" sz="2200" baseline="-25000" dirty="0" err="1" smtClean="0"/>
              <a:t>t</a:t>
            </a:r>
            <a:r>
              <a:rPr lang="en-US" sz="2200" dirty="0" smtClean="0"/>
              <a:t> ∈V</a:t>
            </a:r>
          </a:p>
          <a:p>
            <a:pPr marL="0" indent="0">
              <a:buNone/>
            </a:pPr>
            <a:r>
              <a:rPr lang="en-US" sz="2400" b="1" dirty="0" smtClean="0"/>
              <a:t>Learn:</a:t>
            </a:r>
            <a:r>
              <a:rPr lang="en-US" sz="2400" dirty="0" smtClean="0"/>
              <a:t> </a:t>
            </a:r>
          </a:p>
          <a:p>
            <a:pPr marL="292608" lvl="1" indent="0">
              <a:buNone/>
            </a:pPr>
            <a:r>
              <a:rPr lang="en-US" sz="2200" dirty="0" smtClean="0"/>
              <a:t>f(w</a:t>
            </a:r>
            <a:r>
              <a:rPr lang="en-US" sz="2200" baseline="-25000" dirty="0" smtClean="0"/>
              <a:t>1</a:t>
            </a:r>
            <a:r>
              <a:rPr lang="en-US" sz="2200" dirty="0" smtClean="0"/>
              <a:t> </a:t>
            </a:r>
            <a:r>
              <a:rPr lang="mr-IN" sz="2200" dirty="0"/>
              <a:t>…</a:t>
            </a:r>
            <a:r>
              <a:rPr lang="en-US" sz="2200" dirty="0"/>
              <a:t> </a:t>
            </a:r>
            <a:r>
              <a:rPr lang="en-US" sz="2200" dirty="0" err="1" smtClean="0"/>
              <a:t>w</a:t>
            </a:r>
            <a:r>
              <a:rPr lang="en-US" sz="2200" baseline="-25000" dirty="0" err="1" smtClean="0"/>
              <a:t>t</a:t>
            </a:r>
            <a:r>
              <a:rPr lang="en-US" sz="2200" dirty="0" smtClean="0"/>
              <a:t>) = P(w</a:t>
            </a:r>
            <a:r>
              <a:rPr lang="en-US" sz="2200" baseline="-25000" dirty="0" smtClean="0"/>
              <a:t>t</a:t>
            </a:r>
            <a:r>
              <a:rPr lang="en-US" sz="2200" dirty="0" smtClean="0"/>
              <a:t>|</a:t>
            </a:r>
            <a:r>
              <a:rPr lang="en-US" sz="2200" dirty="0"/>
              <a:t>w</a:t>
            </a:r>
            <a:r>
              <a:rPr lang="en-US" sz="2200" baseline="-25000" dirty="0"/>
              <a:t>1</a:t>
            </a:r>
            <a:r>
              <a:rPr lang="en-US" sz="2200" dirty="0"/>
              <a:t> </a:t>
            </a:r>
            <a:r>
              <a:rPr lang="mr-IN" sz="2200" dirty="0"/>
              <a:t>…</a:t>
            </a:r>
            <a:r>
              <a:rPr lang="en-US" sz="2200" dirty="0"/>
              <a:t> w</a:t>
            </a:r>
            <a:r>
              <a:rPr lang="en-US" sz="2200" baseline="-25000" dirty="0"/>
              <a:t>t-1</a:t>
            </a:r>
            <a:r>
              <a:rPr lang="en-US" sz="2200" dirty="0" smtClean="0"/>
              <a:t>)</a:t>
            </a:r>
          </a:p>
          <a:p>
            <a:pPr marL="292608" lvl="1" indent="0">
              <a:buNone/>
            </a:pPr>
            <a:r>
              <a:rPr lang="en-US" sz="2200" dirty="0" smtClean="0"/>
              <a:t>Subject to giving a high probability to an unseen text/dev set (e.g. minimizing the perplexity)</a:t>
            </a:r>
          </a:p>
          <a:p>
            <a:pPr marL="0" indent="0">
              <a:buNone/>
            </a:pPr>
            <a:r>
              <a:rPr lang="en-US" sz="2400" b="1" dirty="0" smtClean="0"/>
              <a:t>Constraint: </a:t>
            </a:r>
          </a:p>
          <a:p>
            <a:pPr marL="292608" lvl="1" indent="0">
              <a:buNone/>
            </a:pPr>
            <a:r>
              <a:rPr lang="en-US" sz="2200" dirty="0" smtClean="0"/>
              <a:t>Create a proper probability distribution (e.g. sums to 1) so that we can take the product of conditional probabilities to get the joint probability of a sentence</a:t>
            </a:r>
            <a:endParaRPr lang="en-US" sz="2200" b="1" dirty="0"/>
          </a:p>
        </p:txBody>
      </p:sp>
    </p:spTree>
    <p:extLst>
      <p:ext uri="{BB962C8B-B14F-4D97-AF65-F5344CB8AC3E}">
        <p14:creationId xmlns:p14="http://schemas.microsoft.com/office/powerpoint/2010/main" val="60858400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Neural Probabilistic LM</a:t>
            </a:r>
          </a:p>
        </p:txBody>
      </p:sp>
      <p:sp>
        <p:nvSpPr>
          <p:cNvPr id="3" name="Content Placeholder 2"/>
          <p:cNvSpPr>
            <a:spLocks noGrp="1"/>
          </p:cNvSpPr>
          <p:nvPr>
            <p:ph idx="1"/>
          </p:nvPr>
        </p:nvSpPr>
        <p:spPr>
          <a:xfrm>
            <a:off x="822959" y="1845734"/>
            <a:ext cx="7543801" cy="4555066"/>
          </a:xfrm>
        </p:spPr>
        <p:txBody>
          <a:bodyPr>
            <a:normAutofit/>
          </a:bodyPr>
          <a:lstStyle/>
          <a:p>
            <a:pPr marL="457200" indent="-457200">
              <a:buFont typeface="+mj-lt"/>
              <a:buAutoNum type="arabicPeriod"/>
            </a:pPr>
            <a:r>
              <a:rPr lang="en-US" sz="2400" dirty="0" smtClean="0"/>
              <a:t>Create a mapping function C from any word in V onto ℝ</a:t>
            </a:r>
            <a:r>
              <a:rPr lang="en-US" sz="2400" baseline="30000" dirty="0" smtClean="0"/>
              <a:t>M</a:t>
            </a:r>
            <a:r>
              <a:rPr lang="en-US" sz="2400" dirty="0" smtClean="0"/>
              <a:t>. Store this in a V-by-M matrix.  Initialize it with singular value decomposition (SVD).</a:t>
            </a:r>
            <a:endParaRPr lang="en-US" sz="2400" baseline="30000" dirty="0"/>
          </a:p>
          <a:p>
            <a:pPr marL="457200" indent="-457200">
              <a:buFont typeface="+mj-lt"/>
              <a:buAutoNum type="arabicPeriod"/>
            </a:pPr>
            <a:r>
              <a:rPr lang="en-US" sz="2400" dirty="0" smtClean="0"/>
              <a:t>The neural architecture: a function </a:t>
            </a:r>
            <a:r>
              <a:rPr lang="en-US" sz="2400" i="1" dirty="0" smtClean="0"/>
              <a:t>g</a:t>
            </a:r>
            <a:r>
              <a:rPr lang="en-US" sz="2400" dirty="0" smtClean="0"/>
              <a:t> maps sequence of word vectors onto a probability distribution over the vocabulary V</a:t>
            </a:r>
          </a:p>
          <a:p>
            <a:pPr marL="0" indent="0" algn="ctr">
              <a:buNone/>
            </a:pPr>
            <a:r>
              <a:rPr lang="en-US" sz="2400" dirty="0" smtClean="0"/>
              <a:t>g(C(</a:t>
            </a:r>
            <a:r>
              <a:rPr lang="en-US" sz="2400" dirty="0" err="1" smtClean="0"/>
              <a:t>w</a:t>
            </a:r>
            <a:r>
              <a:rPr lang="en-US" sz="2400" baseline="-25000" dirty="0" err="1" smtClean="0"/>
              <a:t>t</a:t>
            </a:r>
            <a:r>
              <a:rPr lang="en-US" sz="2400" baseline="-25000" dirty="0" smtClean="0"/>
              <a:t>-n</a:t>
            </a:r>
            <a:r>
              <a:rPr lang="en-US" sz="2400" dirty="0" smtClean="0"/>
              <a:t>) </a:t>
            </a:r>
            <a:r>
              <a:rPr lang="mr-IN" sz="2400" dirty="0" smtClean="0"/>
              <a:t>…</a:t>
            </a:r>
            <a:r>
              <a:rPr lang="en-US" sz="2400" dirty="0" smtClean="0"/>
              <a:t> C(</a:t>
            </a:r>
            <a:r>
              <a:rPr lang="en-US" sz="2400" dirty="0"/>
              <a:t>w</a:t>
            </a:r>
            <a:r>
              <a:rPr lang="en-US" sz="2400" baseline="-25000" dirty="0"/>
              <a:t>t-1</a:t>
            </a:r>
            <a:r>
              <a:rPr lang="en-US" sz="2400" dirty="0" smtClean="0"/>
              <a:t>)) = P(</a:t>
            </a:r>
            <a:r>
              <a:rPr lang="en-US" sz="2400" dirty="0" err="1" smtClean="0"/>
              <a:t>w</a:t>
            </a:r>
            <a:r>
              <a:rPr lang="en-US" sz="2400" baseline="-25000" dirty="0" err="1" smtClean="0"/>
              <a:t>t</a:t>
            </a:r>
            <a:r>
              <a:rPr lang="en-US" sz="2400" dirty="0" err="1" smtClean="0"/>
              <a:t>|w</a:t>
            </a:r>
            <a:r>
              <a:rPr lang="en-US" sz="2400" baseline="-25000" dirty="0" err="1" smtClean="0"/>
              <a:t>t-n</a:t>
            </a:r>
            <a:r>
              <a:rPr lang="en-US" sz="2400" dirty="0" smtClean="0"/>
              <a:t> </a:t>
            </a:r>
            <a:r>
              <a:rPr lang="mr-IN" sz="2400" dirty="0"/>
              <a:t>…</a:t>
            </a:r>
            <a:r>
              <a:rPr lang="en-US" sz="2400" dirty="0"/>
              <a:t> w</a:t>
            </a:r>
            <a:r>
              <a:rPr lang="en-US" sz="2400" baseline="-25000" dirty="0"/>
              <a:t>t-1</a:t>
            </a:r>
            <a:r>
              <a:rPr lang="en-US" sz="2400" dirty="0" smtClean="0"/>
              <a:t>)</a:t>
            </a:r>
          </a:p>
          <a:p>
            <a:pPr marL="0" indent="0">
              <a:buNone/>
            </a:pPr>
            <a:endParaRPr lang="en-US" sz="2400" dirty="0" smtClean="0"/>
          </a:p>
        </p:txBody>
      </p:sp>
    </p:spTree>
    <p:extLst>
      <p:ext uri="{BB962C8B-B14F-4D97-AF65-F5344CB8AC3E}">
        <p14:creationId xmlns:p14="http://schemas.microsoft.com/office/powerpoint/2010/main" val="8836813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Probabilities </a:t>
            </a:r>
            <a:endParaRPr lang="en-US" dirty="0"/>
          </a:p>
        </p:txBody>
      </p:sp>
      <p:pic>
        <p:nvPicPr>
          <p:cNvPr id="4" name="Picture 3"/>
          <p:cNvPicPr>
            <a:picLocks noChangeAspect="1"/>
          </p:cNvPicPr>
          <p:nvPr/>
        </p:nvPicPr>
        <p:blipFill>
          <a:blip r:embed="rId2"/>
          <a:stretch>
            <a:fillRect/>
          </a:stretch>
        </p:blipFill>
        <p:spPr>
          <a:xfrm>
            <a:off x="1600200" y="1762761"/>
            <a:ext cx="5486400" cy="4805330"/>
          </a:xfrm>
          <a:prstGeom prst="rect">
            <a:avLst/>
          </a:prstGeom>
        </p:spPr>
      </p:pic>
      <p:sp>
        <p:nvSpPr>
          <p:cNvPr id="6" name="Rectangle 5"/>
          <p:cNvSpPr/>
          <p:nvPr/>
        </p:nvSpPr>
        <p:spPr>
          <a:xfrm>
            <a:off x="2057400" y="4483099"/>
            <a:ext cx="5867400" cy="2084991"/>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3361503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9646" y="0"/>
            <a:ext cx="9563292" cy="6858000"/>
          </a:xfrm>
          <a:prstGeom prst="rect">
            <a:avLst/>
          </a:prstGeom>
        </p:spPr>
      </p:pic>
    </p:spTree>
    <p:extLst>
      <p:ext uri="{BB962C8B-B14F-4D97-AF65-F5344CB8AC3E}">
        <p14:creationId xmlns:p14="http://schemas.microsoft.com/office/powerpoint/2010/main" val="60524559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0" y="2819400"/>
            <a:ext cx="7696200" cy="4208859"/>
          </a:xfrm>
          <a:prstGeom prst="rect">
            <a:avLst/>
          </a:prstGeom>
        </p:spPr>
      </p:pic>
      <p:sp>
        <p:nvSpPr>
          <p:cNvPr id="2" name="Title 1"/>
          <p:cNvSpPr>
            <a:spLocks noGrp="1"/>
          </p:cNvSpPr>
          <p:nvPr>
            <p:ph type="title"/>
          </p:nvPr>
        </p:nvSpPr>
        <p:spPr/>
        <p:txBody>
          <a:bodyPr/>
          <a:lstStyle/>
          <a:p>
            <a:r>
              <a:rPr lang="en-US" dirty="0" smtClean="0"/>
              <a:t>Word </a:t>
            </a:r>
            <a:r>
              <a:rPr lang="en-US" dirty="0" err="1" smtClean="0"/>
              <a:t>embeddings</a:t>
            </a:r>
            <a:endParaRPr lang="en-US" dirty="0"/>
          </a:p>
        </p:txBody>
      </p:sp>
      <p:sp>
        <p:nvSpPr>
          <p:cNvPr id="3" name="Content Placeholder 2"/>
          <p:cNvSpPr>
            <a:spLocks noGrp="1"/>
          </p:cNvSpPr>
          <p:nvPr>
            <p:ph idx="1"/>
          </p:nvPr>
        </p:nvSpPr>
        <p:spPr/>
        <p:txBody>
          <a:bodyPr>
            <a:normAutofit/>
          </a:bodyPr>
          <a:lstStyle/>
          <a:p>
            <a:r>
              <a:rPr lang="en-US" sz="2400" dirty="0" smtClean="0"/>
              <a:t>When the ~50 dimensional vectors that result from training a neural LM are projected down to 2-dimensions, we see a lot of words that are intuitively similar to each other are close together.</a:t>
            </a:r>
            <a:endParaRPr lang="en-US" sz="2400" dirty="0"/>
          </a:p>
        </p:txBody>
      </p:sp>
    </p:spTree>
    <p:extLst>
      <p:ext uri="{BB962C8B-B14F-4D97-AF65-F5344CB8AC3E}">
        <p14:creationId xmlns:p14="http://schemas.microsoft.com/office/powerpoint/2010/main" val="189607076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Current state of the art neural LMs</a:t>
            </a:r>
          </a:p>
        </p:txBody>
      </p:sp>
      <p:sp>
        <p:nvSpPr>
          <p:cNvPr id="3" name="Content Placeholder 2"/>
          <p:cNvSpPr>
            <a:spLocks noGrp="1"/>
          </p:cNvSpPr>
          <p:nvPr>
            <p:ph idx="1"/>
          </p:nvPr>
        </p:nvSpPr>
        <p:spPr/>
        <p:txBody>
          <a:bodyPr>
            <a:normAutofit/>
          </a:bodyPr>
          <a:lstStyle/>
          <a:p>
            <a:r>
              <a:rPr lang="en-US" sz="4000" dirty="0" err="1" smtClean="0">
                <a:hlinkClick r:id="rId3"/>
              </a:rPr>
              <a:t>ELMo</a:t>
            </a:r>
            <a:endParaRPr lang="en-US" sz="4000" dirty="0" smtClean="0"/>
          </a:p>
          <a:p>
            <a:r>
              <a:rPr lang="en-US" sz="4000" dirty="0" smtClean="0">
                <a:hlinkClick r:id="rId4"/>
              </a:rPr>
              <a:t>GPT</a:t>
            </a:r>
            <a:endParaRPr lang="en-US" sz="4000" dirty="0" smtClean="0"/>
          </a:p>
          <a:p>
            <a:r>
              <a:rPr lang="en-US" sz="4000" dirty="0" smtClean="0">
                <a:hlinkClick r:id="rId5"/>
              </a:rPr>
              <a:t>BERT</a:t>
            </a:r>
            <a:endParaRPr lang="en-US" sz="4000" dirty="0" smtClean="0"/>
          </a:p>
          <a:p>
            <a:r>
              <a:rPr lang="en-US" sz="4000" dirty="0" smtClean="0">
                <a:hlinkClick r:id="rId6"/>
              </a:rPr>
              <a:t>GPT-2</a:t>
            </a:r>
            <a:endParaRPr lang="en-US" sz="4000" dirty="0"/>
          </a:p>
        </p:txBody>
      </p:sp>
      <p:pic>
        <p:nvPicPr>
          <p:cNvPr id="4" name="Content Placeholder 4"/>
          <p:cNvPicPr>
            <a:picLocks noChangeAspect="1"/>
          </p:cNvPicPr>
          <p:nvPr/>
        </p:nvPicPr>
        <p:blipFill>
          <a:blip r:embed="rId7"/>
          <a:stretch>
            <a:fillRect/>
          </a:stretch>
        </p:blipFill>
        <p:spPr>
          <a:xfrm>
            <a:off x="5856789" y="2835275"/>
            <a:ext cx="3287211" cy="4022725"/>
          </a:xfrm>
          <a:prstGeom prst="rect">
            <a:avLst/>
          </a:prstGeom>
        </p:spPr>
      </p:pic>
      <p:pic>
        <p:nvPicPr>
          <p:cNvPr id="5" name="Picture 4"/>
          <p:cNvPicPr>
            <a:picLocks noChangeAspect="1"/>
          </p:cNvPicPr>
          <p:nvPr/>
        </p:nvPicPr>
        <p:blipFill>
          <a:blip r:embed="rId8"/>
          <a:stretch>
            <a:fillRect/>
          </a:stretch>
        </p:blipFill>
        <p:spPr>
          <a:xfrm>
            <a:off x="4038600" y="1371600"/>
            <a:ext cx="2423705" cy="5562600"/>
          </a:xfrm>
          <a:prstGeom prst="rect">
            <a:avLst/>
          </a:prstGeom>
        </p:spPr>
      </p:pic>
    </p:spTree>
    <p:extLst>
      <p:ext uri="{BB962C8B-B14F-4D97-AF65-F5344CB8AC3E}">
        <p14:creationId xmlns:p14="http://schemas.microsoft.com/office/powerpoint/2010/main" val="373709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Loss </a:t>
            </a:r>
            <a:r>
              <a:rPr lang="en-US" dirty="0"/>
              <a:t>functions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400" dirty="0">
                    <a:latin typeface="+mj-lt"/>
                  </a:rPr>
                  <a:t>We need to determine for some observation </a:t>
                </a:r>
                <a:r>
                  <a:rPr lang="en-US" sz="2400" i="1" dirty="0">
                    <a:latin typeface="+mj-lt"/>
                  </a:rPr>
                  <a:t>x </a:t>
                </a:r>
                <a:r>
                  <a:rPr lang="en-US" sz="2400" dirty="0">
                    <a:latin typeface="+mj-lt"/>
                  </a:rPr>
                  <a:t>how close the classifier output (</a:t>
                </a:r>
                <a14:m>
                  <m:oMath xmlns:m="http://schemas.openxmlformats.org/officeDocument/2006/math">
                    <m:acc>
                      <m:accPr>
                        <m:chr m:val="̂"/>
                        <m:ctrlPr>
                          <a:rPr lang="en-US" sz="2400" i="1" smtClean="0">
                            <a:latin typeface="Cambria Math" charset="0"/>
                          </a:rPr>
                        </m:ctrlPr>
                      </m:accPr>
                      <m:e>
                        <m:r>
                          <a:rPr lang="en-US" sz="2400" b="0" i="1" smtClean="0">
                            <a:latin typeface="Cambria Math" panose="02040503050406030204" pitchFamily="18" charset="0"/>
                          </a:rPr>
                          <m:t>𝑦</m:t>
                        </m:r>
                      </m:e>
                    </m:acc>
                  </m:oMath>
                </a14:m>
                <a:r>
                  <a:rPr lang="en-US" sz="2400" dirty="0">
                    <a:latin typeface="+mj-lt"/>
                  </a:rPr>
                  <a:t>= </a:t>
                </a:r>
                <a:r>
                  <a:rPr lang="en-US" sz="2400" dirty="0" err="1">
                    <a:latin typeface="+mj-lt"/>
                  </a:rPr>
                  <a:t>σ</a:t>
                </a:r>
                <a:r>
                  <a:rPr lang="en-US" sz="2400" dirty="0">
                    <a:latin typeface="+mj-lt"/>
                  </a:rPr>
                  <a:t> (</a:t>
                </a:r>
                <a:r>
                  <a:rPr lang="en-US" sz="2400" i="1" dirty="0">
                    <a:latin typeface="+mj-lt"/>
                  </a:rPr>
                  <a:t>w </a:t>
                </a:r>
                <a:r>
                  <a:rPr lang="en-US" sz="2400" dirty="0">
                    <a:latin typeface="+mj-lt"/>
                  </a:rPr>
                  <a:t>· </a:t>
                </a:r>
                <a:r>
                  <a:rPr lang="en-US" sz="2400" i="1" dirty="0">
                    <a:latin typeface="+mj-lt"/>
                  </a:rPr>
                  <a:t>x </a:t>
                </a:r>
                <a:r>
                  <a:rPr lang="en-US" sz="2400" dirty="0">
                    <a:latin typeface="+mj-lt"/>
                  </a:rPr>
                  <a:t>+ </a:t>
                </a:r>
                <a:r>
                  <a:rPr lang="en-US" sz="2400" i="1" dirty="0">
                    <a:latin typeface="+mj-lt"/>
                  </a:rPr>
                  <a:t>b</a:t>
                </a:r>
                <a:r>
                  <a:rPr lang="en-US" sz="2400" dirty="0">
                    <a:latin typeface="+mj-lt"/>
                  </a:rPr>
                  <a:t>)) is to the correct output (</a:t>
                </a:r>
                <a:r>
                  <a:rPr lang="en-US" sz="2400" i="1" dirty="0">
                    <a:latin typeface="+mj-lt"/>
                  </a:rPr>
                  <a:t>y</a:t>
                </a:r>
                <a:r>
                  <a:rPr lang="en-US" sz="2400" dirty="0">
                    <a:latin typeface="+mj-lt"/>
                  </a:rPr>
                  <a:t>, which is 0 or 1).</a:t>
                </a:r>
              </a:p>
              <a:p>
                <a:pPr algn="ctr"/>
                <a14:m>
                  <m:oMath xmlns:m="http://schemas.openxmlformats.org/officeDocument/2006/math">
                    <m:r>
                      <a:rPr lang="en-US" sz="2400" b="0" i="1" smtClean="0">
                        <a:latin typeface="Cambria Math" panose="02040503050406030204" pitchFamily="18" charset="0"/>
                      </a:rPr>
                      <m:t>𝐿</m:t>
                    </m:r>
                    <m:d>
                      <m:dPr>
                        <m:ctrlPr>
                          <a:rPr lang="en-US" sz="2400" b="0" i="1" smtClean="0">
                            <a:latin typeface="Cambria Math" charset="0"/>
                          </a:rPr>
                        </m:ctrlPr>
                      </m:dPr>
                      <m:e>
                        <m:acc>
                          <m:accPr>
                            <m:chr m:val="̂"/>
                            <m:ctrlPr>
                              <a:rPr lang="en-US" sz="2400" b="0" i="1" smtClean="0">
                                <a:latin typeface="Cambria Math"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 </m:t>
                        </m:r>
                        <m:r>
                          <a:rPr lang="en-US" sz="2400" b="0" i="1" smtClean="0">
                            <a:latin typeface="Cambria Math" panose="02040503050406030204" pitchFamily="18" charset="0"/>
                          </a:rPr>
                          <m:t>𝑦</m:t>
                        </m:r>
                      </m:e>
                    </m:d>
                    <m:r>
                      <a:rPr lang="en-US" sz="2400" b="0" i="1" smtClean="0">
                        <a:latin typeface="Cambria Math" panose="02040503050406030204" pitchFamily="18" charset="0"/>
                      </a:rPr>
                      <m:t>= </m:t>
                    </m:r>
                  </m:oMath>
                </a14:m>
                <a:r>
                  <a:rPr lang="en-US" sz="2400" dirty="0">
                    <a:latin typeface="+mj-lt"/>
                  </a:rPr>
                  <a:t>how much </a:t>
                </a:r>
                <a14:m>
                  <m:oMath xmlns:m="http://schemas.openxmlformats.org/officeDocument/2006/math">
                    <m:acc>
                      <m:accPr>
                        <m:chr m:val="̂"/>
                        <m:ctrlPr>
                          <a:rPr lang="en-US" sz="2400" i="1">
                            <a:latin typeface="Cambria Math" charset="0"/>
                          </a:rPr>
                        </m:ctrlPr>
                      </m:accPr>
                      <m:e>
                        <m:r>
                          <a:rPr lang="en-US" sz="2400" i="1">
                            <a:latin typeface="Cambria Math" panose="02040503050406030204" pitchFamily="18" charset="0"/>
                          </a:rPr>
                          <m:t>𝑦</m:t>
                        </m:r>
                      </m:e>
                    </m:acc>
                  </m:oMath>
                </a14:m>
                <a:r>
                  <a:rPr lang="en-US" sz="2400" dirty="0">
                    <a:latin typeface="+mj-lt"/>
                  </a:rPr>
                  <a:t> differs from the true </a:t>
                </a:r>
                <a:r>
                  <a:rPr lang="en-US" sz="2400" i="1" dirty="0" smtClean="0">
                    <a:latin typeface="+mj-lt"/>
                  </a:rPr>
                  <a:t>y</a:t>
                </a:r>
                <a:endParaRPr lang="en-US" sz="2400" i="1"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212" t="-2121" r="-2504"/>
                </a:stretch>
              </a:blipFill>
            </p:spPr>
            <p:txBody>
              <a:bodyPr/>
              <a:lstStyle/>
              <a:p>
                <a:r>
                  <a:rPr lang="en-US">
                    <a:noFill/>
                  </a:rPr>
                  <a:t> </a:t>
                </a:r>
              </a:p>
            </p:txBody>
          </p:sp>
        </mc:Fallback>
      </mc:AlternateContent>
    </p:spTree>
    <p:extLst>
      <p:ext uri="{BB962C8B-B14F-4D97-AF65-F5344CB8AC3E}">
        <p14:creationId xmlns:p14="http://schemas.microsoft.com/office/powerpoint/2010/main" val="208204413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Loss functions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400" dirty="0">
                    <a:latin typeface="+mj-lt"/>
                  </a:rPr>
                  <a:t>For one observation x, let’s </a:t>
                </a:r>
                <a:r>
                  <a:rPr lang="en-US" sz="2400" b="1" dirty="0">
                    <a:latin typeface="+mj-lt"/>
                  </a:rPr>
                  <a:t>maximize</a:t>
                </a:r>
                <a:r>
                  <a:rPr lang="en-US" sz="2400" dirty="0">
                    <a:latin typeface="+mj-lt"/>
                  </a:rPr>
                  <a:t> the probability of the correct label p(</a:t>
                </a:r>
                <a:r>
                  <a:rPr lang="en-US" sz="2400" dirty="0" err="1">
                    <a:latin typeface="+mj-lt"/>
                  </a:rPr>
                  <a:t>y|x</a:t>
                </a:r>
                <a:r>
                  <a:rPr lang="en-US" sz="2400" dirty="0">
                    <a:latin typeface="+mj-lt"/>
                  </a:rPr>
                  <a:t>).</a:t>
                </a:r>
              </a:p>
              <a:p>
                <a:pPr algn="ctr"/>
                <a14:m>
                  <m:oMath xmlns:m="http://schemas.openxmlformats.org/officeDocument/2006/math">
                    <m:r>
                      <a:rPr lang="en-US" sz="2400" b="0" i="1" smtClean="0">
                        <a:latin typeface="Cambria Math" panose="02040503050406030204" pitchFamily="18" charset="0"/>
                      </a:rPr>
                      <m:t>𝑝</m:t>
                    </m:r>
                    <m:d>
                      <m:dPr>
                        <m:ctrlPr>
                          <a:rPr lang="en-US" sz="2400" b="0" i="1" smtClean="0">
                            <a:latin typeface="Cambria Math" charset="0"/>
                          </a:rPr>
                        </m:ctrlPr>
                      </m:dPr>
                      <m:e>
                        <m:r>
                          <a:rPr lang="en-US" sz="2400" b="0" i="1" smtClean="0">
                            <a:latin typeface="Cambria Math" panose="02040503050406030204" pitchFamily="18" charset="0"/>
                          </a:rPr>
                          <m:t>𝑦</m:t>
                        </m:r>
                      </m:e>
                      <m:e>
                        <m:r>
                          <a:rPr lang="en-US" sz="2400" b="0" i="1" smtClean="0">
                            <a:latin typeface="Cambria Math" panose="02040503050406030204" pitchFamily="18" charset="0"/>
                          </a:rPr>
                          <m:t>𝑥</m:t>
                        </m:r>
                      </m:e>
                    </m:d>
                    <m:r>
                      <a:rPr lang="en-US" sz="2400" b="0" i="1" smtClean="0">
                        <a:latin typeface="Cambria Math" panose="02040503050406030204" pitchFamily="18" charset="0"/>
                      </a:rPr>
                      <m:t>= </m:t>
                    </m:r>
                    <m:sSup>
                      <m:sSupPr>
                        <m:ctrlPr>
                          <a:rPr lang="en-US" sz="2400" b="0" i="1" smtClean="0">
                            <a:latin typeface="Cambria Math" charset="0"/>
                          </a:rPr>
                        </m:ctrlPr>
                      </m:sSupPr>
                      <m:e>
                        <m:acc>
                          <m:accPr>
                            <m:chr m:val="̂"/>
                            <m:ctrlPr>
                              <a:rPr lang="en-US" sz="2400" b="0" i="1" smtClean="0">
                                <a:latin typeface="Cambria Math" charset="0"/>
                              </a:rPr>
                            </m:ctrlPr>
                          </m:accPr>
                          <m:e>
                            <m:r>
                              <a:rPr lang="en-US" sz="2400" b="0" i="1" smtClean="0">
                                <a:latin typeface="Cambria Math" panose="02040503050406030204" pitchFamily="18" charset="0"/>
                              </a:rPr>
                              <m:t>𝑦</m:t>
                            </m:r>
                          </m:e>
                        </m:acc>
                      </m:e>
                      <m:sup>
                        <m:r>
                          <a:rPr lang="en-US" sz="2400" b="0" i="1" smtClean="0">
                            <a:latin typeface="Cambria Math" panose="02040503050406030204" pitchFamily="18" charset="0"/>
                          </a:rPr>
                          <m:t>𝑦</m:t>
                        </m:r>
                      </m:sup>
                    </m:sSup>
                    <m:sSup>
                      <m:sSupPr>
                        <m:ctrlPr>
                          <a:rPr lang="en-US" sz="2400" b="0" i="1" smtClean="0">
                            <a:latin typeface="Cambria Math" charset="0"/>
                          </a:rPr>
                        </m:ctrlPr>
                      </m:sSupPr>
                      <m:e>
                        <m:r>
                          <a:rPr lang="en-US" sz="2400" i="1">
                            <a:latin typeface="Cambria Math" panose="02040503050406030204" pitchFamily="18" charset="0"/>
                          </a:rPr>
                          <m:t>(1−</m:t>
                        </m:r>
                        <m:acc>
                          <m:accPr>
                            <m:chr m:val="̂"/>
                            <m:ctrlPr>
                              <a:rPr lang="en-US" sz="2400" i="1">
                                <a:latin typeface="Cambria Math" charset="0"/>
                              </a:rPr>
                            </m:ctrlPr>
                          </m:accPr>
                          <m:e>
                            <m:r>
                              <a:rPr lang="en-US" sz="2400" i="1">
                                <a:latin typeface="Cambria Math" panose="02040503050406030204" pitchFamily="18" charset="0"/>
                              </a:rPr>
                              <m:t>𝑦</m:t>
                            </m:r>
                          </m:e>
                        </m:acc>
                        <m:r>
                          <a:rPr lang="en-US" sz="2400" i="1">
                            <a:latin typeface="Cambria Math" panose="02040503050406030204" pitchFamily="18" charset="0"/>
                          </a:rPr>
                          <m:t>)</m:t>
                        </m:r>
                      </m:e>
                      <m:sup>
                        <m:r>
                          <a:rPr lang="en-US" sz="2400" b="0" i="1" smtClean="0">
                            <a:latin typeface="Cambria Math" panose="02040503050406030204" pitchFamily="18" charset="0"/>
                          </a:rPr>
                          <m:t>1−</m:t>
                        </m:r>
                        <m:r>
                          <a:rPr lang="en-US" sz="2400" b="0" i="1" smtClean="0">
                            <a:latin typeface="Cambria Math" panose="02040503050406030204" pitchFamily="18" charset="0"/>
                          </a:rPr>
                          <m:t>𝑦</m:t>
                        </m:r>
                      </m:sup>
                    </m:sSup>
                  </m:oMath>
                </a14:m>
                <a:endParaRPr lang="en-US" sz="2400" dirty="0">
                  <a:latin typeface="+mj-lt"/>
                </a:endParaRPr>
              </a:p>
              <a:p>
                <a:r>
                  <a:rPr lang="en-US" sz="2400" dirty="0">
                    <a:latin typeface="+mj-lt"/>
                  </a:rPr>
                  <a:t>If y = 1, then </a:t>
                </a:r>
                <a14:m>
                  <m:oMath xmlns:m="http://schemas.openxmlformats.org/officeDocument/2006/math">
                    <m:r>
                      <m:rPr>
                        <m:sty m:val="p"/>
                      </m:rPr>
                      <a:rPr lang="en-US" sz="2400" b="0" i="0" smtClean="0">
                        <a:latin typeface="Cambria Math" panose="02040503050406030204" pitchFamily="18" charset="0"/>
                      </a:rPr>
                      <m:t>p</m:t>
                    </m:r>
                    <m:d>
                      <m:dPr>
                        <m:ctrlPr>
                          <a:rPr lang="en-US" sz="2400" b="0" i="1" smtClean="0">
                            <a:latin typeface="Cambria Math" charset="0"/>
                          </a:rPr>
                        </m:ctrlPr>
                      </m:dPr>
                      <m:e>
                        <m:r>
                          <m:rPr>
                            <m:sty m:val="p"/>
                          </m:rPr>
                          <a:rPr lang="en-US" sz="2400" b="0" i="0" smtClean="0">
                            <a:latin typeface="Cambria Math" panose="02040503050406030204" pitchFamily="18" charset="0"/>
                          </a:rPr>
                          <m:t>y</m:t>
                        </m:r>
                      </m:e>
                      <m:e>
                        <m:r>
                          <m:rPr>
                            <m:sty m:val="p"/>
                          </m:rPr>
                          <a:rPr lang="en-US" sz="2400" b="0" i="0" smtClean="0">
                            <a:latin typeface="Cambria Math" panose="02040503050406030204" pitchFamily="18" charset="0"/>
                          </a:rPr>
                          <m:t>x</m:t>
                        </m:r>
                      </m:e>
                    </m:d>
                    <m:r>
                      <a:rPr lang="en-US" sz="2400" b="0" i="0" smtClean="0">
                        <a:latin typeface="Cambria Math" panose="02040503050406030204" pitchFamily="18" charset="0"/>
                      </a:rPr>
                      <m:t>= </m:t>
                    </m:r>
                    <m:acc>
                      <m:accPr>
                        <m:chr m:val="̂"/>
                        <m:ctrlPr>
                          <a:rPr lang="en-US" sz="2400" i="1" smtClean="0">
                            <a:latin typeface="Cambria Math" charset="0"/>
                          </a:rPr>
                        </m:ctrlPr>
                      </m:accPr>
                      <m:e>
                        <m:r>
                          <a:rPr lang="en-US" sz="2400" b="0" i="1" smtClean="0">
                            <a:latin typeface="Cambria Math" panose="02040503050406030204" pitchFamily="18" charset="0"/>
                          </a:rPr>
                          <m:t>𝑦</m:t>
                        </m:r>
                      </m:e>
                    </m:acc>
                  </m:oMath>
                </a14:m>
                <a:r>
                  <a:rPr lang="en-US" sz="2400" dirty="0">
                    <a:latin typeface="+mj-lt"/>
                  </a:rPr>
                  <a:t>. </a:t>
                </a:r>
              </a:p>
              <a:p>
                <a:r>
                  <a:rPr lang="en-US" sz="2400" dirty="0">
                    <a:latin typeface="+mj-lt"/>
                  </a:rPr>
                  <a:t>If y = 0, then </a:t>
                </a:r>
                <a14:m>
                  <m:oMath xmlns:m="http://schemas.openxmlformats.org/officeDocument/2006/math">
                    <m:r>
                      <m:rPr>
                        <m:sty m:val="p"/>
                      </m:rPr>
                      <a:rPr lang="en-US" sz="2400">
                        <a:latin typeface="Cambria Math" panose="02040503050406030204" pitchFamily="18" charset="0"/>
                      </a:rPr>
                      <m:t>p</m:t>
                    </m:r>
                    <m:d>
                      <m:dPr>
                        <m:ctrlPr>
                          <a:rPr lang="en-US" sz="2400" i="1">
                            <a:latin typeface="Cambria Math" charset="0"/>
                          </a:rPr>
                        </m:ctrlPr>
                      </m:dPr>
                      <m:e>
                        <m:r>
                          <m:rPr>
                            <m:sty m:val="p"/>
                          </m:rPr>
                          <a:rPr lang="en-US" sz="2400">
                            <a:latin typeface="Cambria Math" panose="02040503050406030204" pitchFamily="18" charset="0"/>
                          </a:rPr>
                          <m:t>y</m:t>
                        </m:r>
                      </m:e>
                      <m:e>
                        <m:r>
                          <m:rPr>
                            <m:sty m:val="p"/>
                          </m:rPr>
                          <a:rPr lang="en-US" sz="2400">
                            <a:latin typeface="Cambria Math" panose="02040503050406030204" pitchFamily="18" charset="0"/>
                          </a:rPr>
                          <m:t>x</m:t>
                        </m:r>
                      </m:e>
                    </m:d>
                    <m:r>
                      <a:rPr lang="en-US" sz="2400">
                        <a:latin typeface="Cambria Math" panose="02040503050406030204" pitchFamily="18" charset="0"/>
                      </a:rPr>
                      <m:t>=</m:t>
                    </m:r>
                    <m:r>
                      <a:rPr lang="en-US" sz="2400" b="0" i="1" smtClean="0">
                        <a:latin typeface="Cambria Math" panose="02040503050406030204" pitchFamily="18" charset="0"/>
                      </a:rPr>
                      <m:t>1−</m:t>
                    </m:r>
                    <m:acc>
                      <m:accPr>
                        <m:chr m:val="̂"/>
                        <m:ctrlPr>
                          <a:rPr lang="en-US" sz="2400" i="1">
                            <a:latin typeface="Cambria Math" charset="0"/>
                          </a:rPr>
                        </m:ctrlPr>
                      </m:accPr>
                      <m:e>
                        <m:r>
                          <a:rPr lang="en-US" sz="2400" i="1">
                            <a:latin typeface="Cambria Math" panose="02040503050406030204" pitchFamily="18" charset="0"/>
                          </a:rPr>
                          <m:t>𝑦</m:t>
                        </m:r>
                      </m:e>
                    </m:acc>
                  </m:oMath>
                </a14:m>
                <a:r>
                  <a:rPr lang="en-US" sz="2400" dirty="0">
                    <a:latin typeface="+mj-lt"/>
                  </a:rPr>
                  <a:t>.  </a:t>
                </a:r>
              </a:p>
              <a:p>
                <a:endParaRPr lang="en-US" sz="2400" dirty="0">
                  <a:latin typeface="+mj-lt"/>
                </a:endParaRPr>
              </a:p>
              <a:p>
                <a:endParaRPr lang="en-US" sz="2400" i="1"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212" t="-2121"/>
                </a:stretch>
              </a:blipFill>
            </p:spPr>
            <p:txBody>
              <a:bodyPr/>
              <a:lstStyle/>
              <a:p>
                <a:r>
                  <a:rPr lang="en-US">
                    <a:noFill/>
                  </a:rPr>
                  <a:t> </a:t>
                </a:r>
              </a:p>
            </p:txBody>
          </p:sp>
        </mc:Fallback>
      </mc:AlternateContent>
    </p:spTree>
    <p:extLst>
      <p:ext uri="{BB962C8B-B14F-4D97-AF65-F5344CB8AC3E}">
        <p14:creationId xmlns:p14="http://schemas.microsoft.com/office/powerpoint/2010/main" val="1986094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Recap: Cross-entropy </a:t>
            </a:r>
            <a:r>
              <a:rPr lang="en-US" b="1" dirty="0"/>
              <a:t>loss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22959" y="1845734"/>
                <a:ext cx="8016241" cy="4023360"/>
              </a:xfrm>
            </p:spPr>
            <p:txBody>
              <a:bodyPr>
                <a:normAutofit/>
              </a:bodyPr>
              <a:lstStyle/>
              <a:p>
                <a:r>
                  <a:rPr lang="en-US" sz="2400" b="1" dirty="0">
                    <a:latin typeface="+mj-lt"/>
                  </a:rPr>
                  <a:t>The result is cross-entropy loss:</a:t>
                </a:r>
              </a:p>
              <a:p>
                <a14:m>
                  <m:oMath xmlns:m="http://schemas.openxmlformats.org/officeDocument/2006/math">
                    <m:func>
                      <m:funcPr>
                        <m:ctrlPr>
                          <a:rPr lang="en-US" sz="2400" i="1">
                            <a:latin typeface="Cambria Math" charset="0"/>
                          </a:rPr>
                        </m:ctrlPr>
                      </m:funcPr>
                      <m:fName>
                        <m:sSub>
                          <m:sSubPr>
                            <m:ctrlPr>
                              <a:rPr lang="en-US" sz="2400" i="1" smtClean="0">
                                <a:latin typeface="Cambria Math" charset="0"/>
                              </a:rPr>
                            </m:ctrlPr>
                          </m:sSubPr>
                          <m:e>
                            <m:r>
                              <a:rPr lang="en-US" sz="2400" b="0" i="1" smtClean="0">
                                <a:latin typeface="Cambria Math" panose="02040503050406030204" pitchFamily="18" charset="0"/>
                              </a:rPr>
                              <m:t>𝐿</m:t>
                            </m:r>
                          </m:e>
                          <m:sub>
                            <m:r>
                              <a:rPr lang="en-US" sz="2400" b="0" i="1" smtClean="0">
                                <a:latin typeface="Cambria Math" panose="02040503050406030204" pitchFamily="18" charset="0"/>
                              </a:rPr>
                              <m:t>𝐶𝐸</m:t>
                            </m:r>
                          </m:sub>
                        </m:sSub>
                        <m:d>
                          <m:dPr>
                            <m:ctrlPr>
                              <a:rPr lang="en-US" sz="2400" b="0" i="1" smtClean="0">
                                <a:latin typeface="Cambria Math" charset="0"/>
                              </a:rPr>
                            </m:ctrlPr>
                          </m:dPr>
                          <m:e>
                            <m:acc>
                              <m:accPr>
                                <m:chr m:val="̂"/>
                                <m:ctrlPr>
                                  <a:rPr lang="en-US" sz="2400" b="0" i="1" smtClean="0">
                                    <a:latin typeface="Cambria Math"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 </m:t>
                            </m:r>
                            <m:r>
                              <a:rPr lang="en-US" sz="2400" b="0" i="1" smtClean="0">
                                <a:latin typeface="Cambria Math" panose="02040503050406030204" pitchFamily="18" charset="0"/>
                              </a:rPr>
                              <m:t>𝑦</m:t>
                            </m:r>
                          </m:e>
                        </m:d>
                        <m:r>
                          <a:rPr lang="en-US" sz="2400" b="0" i="1" smtClean="0">
                            <a:latin typeface="Cambria Math" panose="02040503050406030204" pitchFamily="18" charset="0"/>
                          </a:rPr>
                          <m:t>=</m:t>
                        </m:r>
                        <m:r>
                          <a:rPr lang="en-US" sz="2400" b="0" i="0" smtClean="0">
                            <a:latin typeface="Cambria Math" panose="02040503050406030204" pitchFamily="18" charset="0"/>
                          </a:rPr>
                          <m:t>−</m:t>
                        </m:r>
                        <m:r>
                          <m:rPr>
                            <m:sty m:val="p"/>
                          </m:rPr>
                          <a:rPr lang="en-US" sz="2400">
                            <a:latin typeface="Cambria Math" panose="02040503050406030204" pitchFamily="18" charset="0"/>
                          </a:rPr>
                          <m:t>log</m:t>
                        </m:r>
                      </m:fName>
                      <m:e>
                        <m:r>
                          <a:rPr lang="en-US" sz="2400" i="1">
                            <a:latin typeface="Cambria Math" panose="02040503050406030204" pitchFamily="18" charset="0"/>
                          </a:rPr>
                          <m:t>𝑝</m:t>
                        </m:r>
                        <m:r>
                          <a:rPr lang="en-US" sz="2400" i="1">
                            <a:latin typeface="Cambria Math" panose="02040503050406030204" pitchFamily="18" charset="0"/>
                          </a:rPr>
                          <m:t>(</m:t>
                        </m:r>
                        <m:r>
                          <a:rPr lang="en-US" sz="2400" i="1">
                            <a:latin typeface="Cambria Math" panose="02040503050406030204" pitchFamily="18" charset="0"/>
                          </a:rPr>
                          <m:t>𝑦</m:t>
                        </m:r>
                        <m:r>
                          <a:rPr lang="en-US" sz="2400" i="1">
                            <a:latin typeface="Cambria Math" panose="02040503050406030204" pitchFamily="18" charset="0"/>
                          </a:rPr>
                          <m:t>|</m:t>
                        </m:r>
                        <m:r>
                          <a:rPr lang="en-US" sz="2400" i="1">
                            <a:latin typeface="Cambria Math" panose="02040503050406030204" pitchFamily="18" charset="0"/>
                          </a:rPr>
                          <m:t>𝑥</m:t>
                        </m:r>
                        <m:r>
                          <a:rPr lang="en-US" sz="2400" i="1">
                            <a:latin typeface="Cambria Math" panose="02040503050406030204" pitchFamily="18" charset="0"/>
                          </a:rPr>
                          <m:t>)</m:t>
                        </m:r>
                      </m:e>
                    </m:func>
                    <m:r>
                      <a:rPr lang="en-US" sz="2400" i="1">
                        <a:latin typeface="Cambria Math" panose="02040503050406030204" pitchFamily="18" charset="0"/>
                      </a:rPr>
                      <m:t>=</m:t>
                    </m:r>
                    <m:r>
                      <a:rPr lang="en-US" sz="2400" b="0" i="1" smtClean="0">
                        <a:latin typeface="Cambria Math" panose="02040503050406030204" pitchFamily="18" charset="0"/>
                      </a:rPr>
                      <m:t>−[</m:t>
                    </m:r>
                    <m:r>
                      <a:rPr lang="en-US" sz="2400" i="1">
                        <a:latin typeface="Cambria Math" panose="02040503050406030204" pitchFamily="18" charset="0"/>
                      </a:rPr>
                      <m:t>𝑦</m:t>
                    </m:r>
                    <m:func>
                      <m:funcPr>
                        <m:ctrlPr>
                          <a:rPr lang="en-US" sz="2400" i="1">
                            <a:latin typeface="Cambria Math" charset="0"/>
                          </a:rPr>
                        </m:ctrlPr>
                      </m:funcPr>
                      <m:fName>
                        <m:r>
                          <m:rPr>
                            <m:sty m:val="p"/>
                          </m:rPr>
                          <a:rPr lang="en-US" sz="2400">
                            <a:latin typeface="Cambria Math" panose="02040503050406030204" pitchFamily="18" charset="0"/>
                          </a:rPr>
                          <m:t>log</m:t>
                        </m:r>
                      </m:fName>
                      <m:e>
                        <m:acc>
                          <m:accPr>
                            <m:chr m:val="̂"/>
                            <m:ctrlPr>
                              <a:rPr lang="en-US" sz="2400" i="1">
                                <a:latin typeface="Cambria Math" charset="0"/>
                              </a:rPr>
                            </m:ctrlPr>
                          </m:accPr>
                          <m:e>
                            <m:r>
                              <a:rPr lang="en-US" sz="2400" i="1">
                                <a:latin typeface="Cambria Math" panose="02040503050406030204" pitchFamily="18" charset="0"/>
                              </a:rPr>
                              <m:t>𝑦</m:t>
                            </m:r>
                          </m:e>
                        </m:acc>
                      </m:e>
                    </m:func>
                    <m:r>
                      <a:rPr lang="en-US" sz="2400" i="1">
                        <a:latin typeface="Cambria Math" panose="02040503050406030204" pitchFamily="18" charset="0"/>
                      </a:rPr>
                      <m:t>+</m:t>
                    </m:r>
                    <m:d>
                      <m:dPr>
                        <m:ctrlPr>
                          <a:rPr lang="en-US" sz="2400" i="1">
                            <a:latin typeface="Cambria Math" charset="0"/>
                          </a:rPr>
                        </m:ctrlPr>
                      </m:dPr>
                      <m:e>
                        <m:r>
                          <a:rPr lang="en-US" sz="2400" i="1">
                            <a:latin typeface="Cambria Math" panose="02040503050406030204" pitchFamily="18" charset="0"/>
                          </a:rPr>
                          <m:t>1−</m:t>
                        </m:r>
                        <m:r>
                          <a:rPr lang="en-US" sz="2400" i="1">
                            <a:latin typeface="Cambria Math" panose="02040503050406030204" pitchFamily="18" charset="0"/>
                          </a:rPr>
                          <m:t>𝑦</m:t>
                        </m:r>
                      </m:e>
                    </m:d>
                    <m:func>
                      <m:funcPr>
                        <m:ctrlPr>
                          <a:rPr lang="en-US" sz="2400" i="1">
                            <a:latin typeface="Cambria Math" charset="0"/>
                          </a:rPr>
                        </m:ctrlPr>
                      </m:funcPr>
                      <m:fName>
                        <m:r>
                          <m:rPr>
                            <m:sty m:val="p"/>
                          </m:rPr>
                          <a:rPr lang="en-US" sz="2400">
                            <a:latin typeface="Cambria Math" panose="02040503050406030204" pitchFamily="18" charset="0"/>
                          </a:rPr>
                          <m:t>log</m:t>
                        </m:r>
                      </m:fName>
                      <m:e>
                        <m:r>
                          <a:rPr lang="en-US" sz="2400" i="1">
                            <a:latin typeface="Cambria Math" panose="02040503050406030204" pitchFamily="18" charset="0"/>
                          </a:rPr>
                          <m:t>(1−</m:t>
                        </m:r>
                        <m:acc>
                          <m:accPr>
                            <m:chr m:val="̂"/>
                            <m:ctrlPr>
                              <a:rPr lang="en-US" sz="2400" i="1">
                                <a:latin typeface="Cambria Math" charset="0"/>
                              </a:rPr>
                            </m:ctrlPr>
                          </m:accPr>
                          <m:e>
                            <m:r>
                              <a:rPr lang="en-US" sz="2400" i="1">
                                <a:latin typeface="Cambria Math" panose="02040503050406030204" pitchFamily="18" charset="0"/>
                              </a:rPr>
                              <m:t>𝑦</m:t>
                            </m:r>
                          </m:e>
                        </m:acc>
                        <m:r>
                          <a:rPr lang="en-US" sz="2400" i="1">
                            <a:latin typeface="Cambria Math" panose="02040503050406030204" pitchFamily="18" charset="0"/>
                          </a:rPr>
                          <m:t>)</m:t>
                        </m:r>
                        <m:r>
                          <a:rPr lang="en-US" sz="2400" b="0" i="1" smtClean="0">
                            <a:latin typeface="Cambria Math" panose="02040503050406030204" pitchFamily="18" charset="0"/>
                          </a:rPr>
                          <m:t>]</m:t>
                        </m:r>
                      </m:e>
                    </m:func>
                  </m:oMath>
                </a14:m>
                <a:endParaRPr lang="en-US" sz="2400" b="0" i="1" dirty="0" smtClean="0">
                  <a:latin typeface="+mj-lt"/>
                </a:endParaRPr>
              </a:p>
              <a:p>
                <a:endParaRPr lang="en-US" sz="2400" i="1" dirty="0" smtClean="0">
                  <a:latin typeface="+mj-lt"/>
                </a:endParaRPr>
              </a:p>
              <a:p>
                <a:r>
                  <a:rPr lang="en-US" sz="2400" b="1" dirty="0">
                    <a:latin typeface="+mj-lt"/>
                  </a:rPr>
                  <a:t>Finally, plug in the definition for </a:t>
                </a:r>
                <a14:m>
                  <m:oMath xmlns:m="http://schemas.openxmlformats.org/officeDocument/2006/math">
                    <m:acc>
                      <m:accPr>
                        <m:chr m:val="̂"/>
                        <m:ctrlPr>
                          <a:rPr lang="en-US" sz="2400" b="1" i="1" smtClean="0">
                            <a:latin typeface="Cambria Math" charset="0"/>
                          </a:rPr>
                        </m:ctrlPr>
                      </m:accPr>
                      <m:e>
                        <m:r>
                          <a:rPr lang="en-US" sz="2400" b="1" i="1" smtClean="0">
                            <a:latin typeface="Cambria Math" panose="02040503050406030204" pitchFamily="18" charset="0"/>
                          </a:rPr>
                          <m:t>𝒚</m:t>
                        </m:r>
                      </m:e>
                    </m:acc>
                  </m:oMath>
                </a14:m>
                <a:r>
                  <a:rPr lang="pl-PL" sz="2400" dirty="0">
                    <a:latin typeface="+mj-lt"/>
                  </a:rPr>
                  <a:t>= </a:t>
                </a:r>
                <a:r>
                  <a:rPr lang="pl-PL" sz="2400" dirty="0" err="1">
                    <a:latin typeface="+mj-lt"/>
                  </a:rPr>
                  <a:t>σ</a:t>
                </a:r>
                <a:r>
                  <a:rPr lang="pl-PL" sz="2400" dirty="0">
                    <a:latin typeface="+mj-lt"/>
                  </a:rPr>
                  <a:t> (</a:t>
                </a:r>
                <a:r>
                  <a:rPr lang="pl-PL" sz="2400" i="1" dirty="0">
                    <a:latin typeface="+mj-lt"/>
                  </a:rPr>
                  <a:t>w </a:t>
                </a:r>
                <a:r>
                  <a:rPr lang="pl-PL" sz="2400" dirty="0">
                    <a:latin typeface="+mj-lt"/>
                  </a:rPr>
                  <a:t>· </a:t>
                </a:r>
                <a:r>
                  <a:rPr lang="pl-PL" sz="2400" i="1" dirty="0">
                    <a:latin typeface="+mj-lt"/>
                  </a:rPr>
                  <a:t>x</a:t>
                </a:r>
                <a:r>
                  <a:rPr lang="pl-PL" sz="2400" dirty="0">
                    <a:latin typeface="+mj-lt"/>
                  </a:rPr>
                  <a:t>) + </a:t>
                </a:r>
                <a:r>
                  <a:rPr lang="pl-PL" sz="2400" i="1" dirty="0">
                    <a:latin typeface="+mj-lt"/>
                  </a:rPr>
                  <a:t>b </a:t>
                </a:r>
                <a:endParaRPr lang="en-US" sz="2400" i="1" dirty="0">
                  <a:latin typeface="+mj-lt"/>
                </a:endParaRPr>
              </a:p>
              <a:p>
                <a14:m>
                  <m:oMath xmlns:m="http://schemas.openxmlformats.org/officeDocument/2006/math">
                    <m:sSub>
                      <m:sSubPr>
                        <m:ctrlPr>
                          <a:rPr lang="en-US" sz="2400" i="1">
                            <a:latin typeface="Cambria Math" charset="0"/>
                          </a:rPr>
                        </m:ctrlPr>
                      </m:sSubPr>
                      <m:e>
                        <m:r>
                          <a:rPr lang="en-US" sz="2400" i="1">
                            <a:latin typeface="Cambria Math" panose="02040503050406030204" pitchFamily="18" charset="0"/>
                          </a:rPr>
                          <m:t>𝐿</m:t>
                        </m:r>
                      </m:e>
                      <m:sub>
                        <m:r>
                          <a:rPr lang="en-US" sz="2400" i="1">
                            <a:latin typeface="Cambria Math" panose="02040503050406030204" pitchFamily="18" charset="0"/>
                          </a:rPr>
                          <m:t>𝐶𝐸</m:t>
                        </m:r>
                      </m:sub>
                    </m:sSub>
                    <m:d>
                      <m:dPr>
                        <m:ctrlPr>
                          <a:rPr lang="en-US" sz="2400" i="1">
                            <a:latin typeface="Cambria Math" charset="0"/>
                          </a:rPr>
                        </m:ctrlPr>
                      </m:dPr>
                      <m:e>
                        <m:acc>
                          <m:accPr>
                            <m:chr m:val="̂"/>
                            <m:ctrlPr>
                              <a:rPr lang="en-US" sz="2400" i="1">
                                <a:latin typeface="Cambria Math" charset="0"/>
                              </a:rPr>
                            </m:ctrlPr>
                          </m:accPr>
                          <m:e>
                            <m:r>
                              <a:rPr lang="en-US" sz="2400" i="1">
                                <a:latin typeface="Cambria Math" panose="02040503050406030204" pitchFamily="18" charset="0"/>
                              </a:rPr>
                              <m:t>𝑦</m:t>
                            </m:r>
                          </m:e>
                        </m:acc>
                        <m:r>
                          <a:rPr lang="en-US" sz="2400" i="1">
                            <a:latin typeface="Cambria Math" panose="02040503050406030204" pitchFamily="18" charset="0"/>
                          </a:rPr>
                          <m:t>, </m:t>
                        </m:r>
                        <m:r>
                          <a:rPr lang="en-US" sz="2400" i="1">
                            <a:latin typeface="Cambria Math" panose="02040503050406030204" pitchFamily="18" charset="0"/>
                          </a:rPr>
                          <m:t>𝑦</m:t>
                        </m:r>
                      </m:e>
                    </m:d>
                    <m:r>
                      <a:rPr lang="en-US" sz="2400" b="0" i="1" smtClean="0">
                        <a:latin typeface="Cambria Math" panose="02040503050406030204" pitchFamily="18" charset="0"/>
                      </a:rPr>
                      <m:t>=</m:t>
                    </m:r>
                    <m:r>
                      <a:rPr lang="en-US" sz="2400" i="1">
                        <a:latin typeface="Cambria Math" panose="02040503050406030204" pitchFamily="18" charset="0"/>
                      </a:rPr>
                      <m:t>−[</m:t>
                    </m:r>
                    <m:r>
                      <a:rPr lang="en-US" sz="2400" i="1">
                        <a:latin typeface="Cambria Math" panose="02040503050406030204" pitchFamily="18" charset="0"/>
                      </a:rPr>
                      <m:t>𝑦</m:t>
                    </m:r>
                    <m:func>
                      <m:funcPr>
                        <m:ctrlPr>
                          <a:rPr lang="en-US" sz="2400" i="1" smtClean="0">
                            <a:latin typeface="Cambria Math" charset="0"/>
                          </a:rPr>
                        </m:ctrlPr>
                      </m:funcPr>
                      <m:fName>
                        <m:r>
                          <m:rPr>
                            <m:sty m:val="p"/>
                          </m:rPr>
                          <a:rPr lang="en-US" sz="2400">
                            <a:latin typeface="Cambria Math" panose="02040503050406030204" pitchFamily="18" charset="0"/>
                          </a:rPr>
                          <m:t>log</m:t>
                        </m:r>
                      </m:fName>
                      <m:e>
                        <m:r>
                          <m:rPr>
                            <m:nor/>
                          </m:rPr>
                          <a:rPr lang="mr-IN" sz="2400">
                            <a:latin typeface="+mj-lt"/>
                          </a:rPr>
                          <m:t>σ</m:t>
                        </m:r>
                        <m:r>
                          <m:rPr>
                            <m:nor/>
                          </m:rPr>
                          <a:rPr lang="mr-IN" sz="2400">
                            <a:latin typeface="+mj-lt"/>
                          </a:rPr>
                          <m:t>(</m:t>
                        </m:r>
                        <m:r>
                          <m:rPr>
                            <m:nor/>
                          </m:rPr>
                          <a:rPr lang="mr-IN" sz="2400" i="1">
                            <a:latin typeface="+mj-lt"/>
                          </a:rPr>
                          <m:t>w</m:t>
                        </m:r>
                        <m:r>
                          <m:rPr>
                            <m:nor/>
                          </m:rPr>
                          <a:rPr lang="mr-IN" sz="2400">
                            <a:latin typeface="+mj-lt"/>
                          </a:rPr>
                          <m:t>·</m:t>
                        </m:r>
                        <m:r>
                          <m:rPr>
                            <m:nor/>
                          </m:rPr>
                          <a:rPr lang="mr-IN" sz="2400" i="1">
                            <a:latin typeface="+mj-lt"/>
                          </a:rPr>
                          <m:t>x</m:t>
                        </m:r>
                        <m:r>
                          <m:rPr>
                            <m:nor/>
                          </m:rPr>
                          <a:rPr lang="mr-IN" sz="2400">
                            <a:latin typeface="+mj-lt"/>
                          </a:rPr>
                          <m:t>+</m:t>
                        </m:r>
                        <m:r>
                          <m:rPr>
                            <m:nor/>
                          </m:rPr>
                          <a:rPr lang="mr-IN" sz="2400" i="1">
                            <a:latin typeface="+mj-lt"/>
                          </a:rPr>
                          <m:t>b</m:t>
                        </m:r>
                        <m:r>
                          <m:rPr>
                            <m:nor/>
                          </m:rPr>
                          <a:rPr lang="mr-IN" sz="2400">
                            <a:latin typeface="+mj-lt"/>
                          </a:rPr>
                          <m:t>)</m:t>
                        </m:r>
                        <m:r>
                          <a:rPr lang="mr-IN" sz="2400" i="1" smtClean="0">
                            <a:latin typeface="Cambria Math" panose="02040503050406030204" pitchFamily="18" charset="0"/>
                          </a:rPr>
                          <m:t> </m:t>
                        </m:r>
                      </m:e>
                    </m:func>
                    <m:r>
                      <a:rPr lang="en-US" sz="2400" i="1">
                        <a:latin typeface="Cambria Math" panose="02040503050406030204" pitchFamily="18" charset="0"/>
                      </a:rPr>
                      <m:t>+</m:t>
                    </m:r>
                    <m:d>
                      <m:dPr>
                        <m:ctrlPr>
                          <a:rPr lang="en-US" sz="2400" i="1">
                            <a:latin typeface="Cambria Math" charset="0"/>
                          </a:rPr>
                        </m:ctrlPr>
                      </m:dPr>
                      <m:e>
                        <m:r>
                          <a:rPr lang="en-US" sz="2400" i="1">
                            <a:latin typeface="Cambria Math" panose="02040503050406030204" pitchFamily="18" charset="0"/>
                          </a:rPr>
                          <m:t>1</m:t>
                        </m:r>
                        <m:r>
                          <a:rPr lang="en-US" sz="2400" b="0" i="1" smtClean="0">
                            <a:latin typeface="Cambria Math" panose="02040503050406030204" pitchFamily="18" charset="0"/>
                          </a:rPr>
                          <m:t>−</m:t>
                        </m:r>
                        <m:r>
                          <a:rPr lang="en-US" sz="2400" i="1">
                            <a:latin typeface="Cambria Math" panose="02040503050406030204" pitchFamily="18" charset="0"/>
                          </a:rPr>
                          <m:t>𝑦</m:t>
                        </m:r>
                      </m:e>
                    </m:d>
                    <m:func>
                      <m:funcPr>
                        <m:ctrlPr>
                          <a:rPr lang="en-US" sz="2400" i="1">
                            <a:latin typeface="Cambria Math" charset="0"/>
                          </a:rPr>
                        </m:ctrlPr>
                      </m:funcPr>
                      <m:fName>
                        <m:r>
                          <m:rPr>
                            <m:sty m:val="p"/>
                          </m:rPr>
                          <a:rPr lang="en-US" sz="2400">
                            <a:latin typeface="Cambria Math" panose="02040503050406030204" pitchFamily="18" charset="0"/>
                          </a:rPr>
                          <m:t>log</m:t>
                        </m:r>
                      </m:fName>
                      <m:e>
                        <m:r>
                          <a:rPr lang="en-US" sz="2400" i="1">
                            <a:latin typeface="Cambria Math" panose="02040503050406030204" pitchFamily="18" charset="0"/>
                          </a:rPr>
                          <m:t>(1−</m:t>
                        </m:r>
                        <m:r>
                          <m:rPr>
                            <m:nor/>
                          </m:rPr>
                          <a:rPr lang="mr-IN" sz="2400">
                            <a:latin typeface="+mj-lt"/>
                          </a:rPr>
                          <m:t>σ</m:t>
                        </m:r>
                        <m:r>
                          <m:rPr>
                            <m:nor/>
                          </m:rPr>
                          <a:rPr lang="mr-IN" sz="2400">
                            <a:latin typeface="+mj-lt"/>
                          </a:rPr>
                          <m:t>(</m:t>
                        </m:r>
                        <m:r>
                          <m:rPr>
                            <m:nor/>
                          </m:rPr>
                          <a:rPr lang="mr-IN" sz="2400" i="1">
                            <a:latin typeface="+mj-lt"/>
                          </a:rPr>
                          <m:t>w</m:t>
                        </m:r>
                        <m:r>
                          <m:rPr>
                            <m:nor/>
                          </m:rPr>
                          <a:rPr lang="mr-IN" sz="2400">
                            <a:latin typeface="+mj-lt"/>
                          </a:rPr>
                          <m:t>·</m:t>
                        </m:r>
                        <m:r>
                          <m:rPr>
                            <m:nor/>
                          </m:rPr>
                          <a:rPr lang="mr-IN" sz="2400" i="1">
                            <a:latin typeface="+mj-lt"/>
                          </a:rPr>
                          <m:t>x</m:t>
                        </m:r>
                        <m:r>
                          <m:rPr>
                            <m:nor/>
                          </m:rPr>
                          <a:rPr lang="mr-IN" sz="2400">
                            <a:latin typeface="+mj-lt"/>
                          </a:rPr>
                          <m:t>+</m:t>
                        </m:r>
                        <m:r>
                          <m:rPr>
                            <m:nor/>
                          </m:rPr>
                          <a:rPr lang="mr-IN" sz="2400" i="1">
                            <a:latin typeface="+mj-lt"/>
                          </a:rPr>
                          <m:t>b</m:t>
                        </m:r>
                        <m:r>
                          <m:rPr>
                            <m:nor/>
                          </m:rPr>
                          <a:rPr lang="mr-IN" sz="2400">
                            <a:latin typeface="+mj-lt"/>
                          </a:rPr>
                          <m:t>)</m:t>
                        </m:r>
                        <m:r>
                          <a:rPr lang="en-US" sz="2400" i="1">
                            <a:latin typeface="Cambria Math" panose="02040503050406030204" pitchFamily="18" charset="0"/>
                          </a:rPr>
                          <m:t>)]</m:t>
                        </m:r>
                      </m:e>
                    </m:func>
                  </m:oMath>
                </a14:m>
                <a:endParaRPr lang="en-US" sz="2400" i="1" dirty="0">
                  <a:latin typeface="+mj-lt"/>
                </a:endParaRPr>
              </a:p>
              <a:p>
                <a:endParaRPr lang="en-US" sz="2400" i="1"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22959" y="1845734"/>
                <a:ext cx="8016241" cy="4023360"/>
              </a:xfrm>
              <a:blipFill rotWithShape="0">
                <a:blip r:embed="rId3"/>
                <a:stretch>
                  <a:fillRect l="-1141" t="-2121"/>
                </a:stretch>
              </a:blipFill>
            </p:spPr>
            <p:txBody>
              <a:bodyPr/>
              <a:lstStyle/>
              <a:p>
                <a:r>
                  <a:rPr lang="en-US">
                    <a:noFill/>
                  </a:rPr>
                  <a:t> </a:t>
                </a:r>
              </a:p>
            </p:txBody>
          </p:sp>
        </mc:Fallback>
      </mc:AlternateContent>
    </p:spTree>
    <p:extLst>
      <p:ext uri="{BB962C8B-B14F-4D97-AF65-F5344CB8AC3E}">
        <p14:creationId xmlns:p14="http://schemas.microsoft.com/office/powerpoint/2010/main" val="206865204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Recap: Cross-entropy </a:t>
            </a:r>
            <a:r>
              <a:rPr lang="en-US" b="1" dirty="0"/>
              <a:t>loss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r>
                  <a:rPr lang="en-US" sz="2400" dirty="0">
                    <a:latin typeface="+mj-lt"/>
                  </a:rPr>
                  <a:t>Why does minimizing this negative log probability do what we want? </a:t>
                </a:r>
              </a:p>
              <a:p>
                <a:r>
                  <a:rPr lang="en-US" sz="2400" dirty="0">
                    <a:latin typeface="+mj-lt"/>
                  </a:rPr>
                  <a:t>A perfect classifier would assign probability 1 to the correct outcome (y=1 or y=0) and probability 0 to the incorrect outcome. </a:t>
                </a:r>
              </a:p>
              <a:p>
                <a:r>
                  <a:rPr lang="en-US" sz="2400" dirty="0">
                    <a:latin typeface="+mj-lt"/>
                  </a:rPr>
                  <a:t>That means the higher </a:t>
                </a:r>
                <a14:m>
                  <m:oMath xmlns:m="http://schemas.openxmlformats.org/officeDocument/2006/math">
                    <m:acc>
                      <m:accPr>
                        <m:chr m:val="̂"/>
                        <m:ctrlPr>
                          <a:rPr lang="en-US" sz="2400" b="1" i="1">
                            <a:latin typeface="Cambria Math" charset="0"/>
                          </a:rPr>
                        </m:ctrlPr>
                      </m:accPr>
                      <m:e>
                        <m:r>
                          <a:rPr lang="en-US" sz="2400" b="1" i="1">
                            <a:latin typeface="Cambria Math" panose="02040503050406030204" pitchFamily="18" charset="0"/>
                          </a:rPr>
                          <m:t>𝒚</m:t>
                        </m:r>
                      </m:e>
                    </m:acc>
                  </m:oMath>
                </a14:m>
                <a:r>
                  <a:rPr lang="en-US" sz="2400" dirty="0">
                    <a:latin typeface="+mj-lt"/>
                  </a:rPr>
                  <a:t> (the closer it is to 1), the better the classifier; the lower </a:t>
                </a:r>
                <a14:m>
                  <m:oMath xmlns:m="http://schemas.openxmlformats.org/officeDocument/2006/math">
                    <m:acc>
                      <m:accPr>
                        <m:chr m:val="̂"/>
                        <m:ctrlPr>
                          <a:rPr lang="en-US" sz="2400" b="1" i="1">
                            <a:latin typeface="Cambria Math" charset="0"/>
                          </a:rPr>
                        </m:ctrlPr>
                      </m:accPr>
                      <m:e>
                        <m:r>
                          <a:rPr lang="en-US" sz="2400" b="1" i="1">
                            <a:latin typeface="Cambria Math" panose="02040503050406030204" pitchFamily="18" charset="0"/>
                          </a:rPr>
                          <m:t>𝒚</m:t>
                        </m:r>
                      </m:e>
                    </m:acc>
                  </m:oMath>
                </a14:m>
                <a:r>
                  <a:rPr lang="en-US" sz="2400" dirty="0">
                    <a:latin typeface="+mj-lt"/>
                  </a:rPr>
                  <a:t> is (the closer it is to 0), the worse the classifier. </a:t>
                </a:r>
              </a:p>
              <a:p>
                <a:r>
                  <a:rPr lang="en-US" sz="2400" dirty="0">
                    <a:latin typeface="+mj-lt"/>
                  </a:rPr>
                  <a:t>The negative log of this probability is a convenient loss metric since it goes from 0 (negative log of 1, no loss) to infinity (negative log of 0, infinite loss).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212" t="-2121" r="-1939" b="-8939"/>
                </a:stretch>
              </a:blipFill>
            </p:spPr>
            <p:txBody>
              <a:bodyPr/>
              <a:lstStyle/>
              <a:p>
                <a:r>
                  <a:rPr lang="en-US">
                    <a:noFill/>
                  </a:rPr>
                  <a:t> </a:t>
                </a:r>
              </a:p>
            </p:txBody>
          </p:sp>
        </mc:Fallback>
      </mc:AlternateContent>
    </p:spTree>
    <p:extLst>
      <p:ext uri="{BB962C8B-B14F-4D97-AF65-F5344CB8AC3E}">
        <p14:creationId xmlns:p14="http://schemas.microsoft.com/office/powerpoint/2010/main" val="17031982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Finding </a:t>
            </a:r>
            <a:r>
              <a:rPr lang="en-US" dirty="0"/>
              <a:t>good parameters </a:t>
            </a:r>
          </a:p>
        </p:txBody>
      </p:sp>
      <p:sp>
        <p:nvSpPr>
          <p:cNvPr id="3" name="Content Placeholder 2"/>
          <p:cNvSpPr>
            <a:spLocks noGrp="1"/>
          </p:cNvSpPr>
          <p:nvPr>
            <p:ph idx="1"/>
          </p:nvPr>
        </p:nvSpPr>
        <p:spPr/>
        <p:txBody>
          <a:bodyPr/>
          <a:lstStyle/>
          <a:p>
            <a:r>
              <a:rPr lang="en-US" dirty="0"/>
              <a:t>We use gradient descent to find good settings for our weights and bias by minimizing the loss function. </a:t>
            </a:r>
          </a:p>
          <a:p>
            <a:endParaRPr lang="en-US" dirty="0"/>
          </a:p>
          <a:p>
            <a:endParaRPr lang="en-US" dirty="0"/>
          </a:p>
          <a:p>
            <a:endParaRPr lang="en-US" dirty="0"/>
          </a:p>
          <a:p>
            <a:endParaRPr lang="en-US" dirty="0"/>
          </a:p>
          <a:p>
            <a:r>
              <a:rPr lang="en-US" dirty="0"/>
              <a:t>Gradient descent is a method that finds a minimum of a function by figuring out in which direction (in the space of the parameters </a:t>
            </a:r>
            <a:r>
              <a:rPr lang="en-US" dirty="0" err="1"/>
              <a:t>θ</a:t>
            </a:r>
            <a:r>
              <a:rPr lang="en-US" dirty="0"/>
              <a:t>) the function’s slope is rising the most steeply, and moving in the opposite direction. </a:t>
            </a:r>
          </a:p>
          <a:p>
            <a:endParaRPr lang="en-US" dirty="0"/>
          </a:p>
        </p:txBody>
      </p:sp>
      <p:pic>
        <p:nvPicPr>
          <p:cNvPr id="4" name="Picture 3"/>
          <p:cNvPicPr>
            <a:picLocks noChangeAspect="1"/>
          </p:cNvPicPr>
          <p:nvPr/>
        </p:nvPicPr>
        <p:blipFill>
          <a:blip r:embed="rId3"/>
          <a:stretch>
            <a:fillRect/>
          </a:stretch>
        </p:blipFill>
        <p:spPr>
          <a:xfrm>
            <a:off x="2077703" y="2819400"/>
            <a:ext cx="5034311" cy="1250950"/>
          </a:xfrm>
          <a:prstGeom prst="rect">
            <a:avLst/>
          </a:prstGeom>
        </p:spPr>
      </p:pic>
    </p:spTree>
    <p:extLst>
      <p:ext uri="{BB962C8B-B14F-4D97-AF65-F5344CB8AC3E}">
        <p14:creationId xmlns:p14="http://schemas.microsoft.com/office/powerpoint/2010/main" val="1752118593"/>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36311</TotalTime>
  <Words>4683</Words>
  <Application>Microsoft Macintosh PowerPoint</Application>
  <PresentationFormat>On-screen Show (4:3)</PresentationFormat>
  <Paragraphs>336</Paragraphs>
  <Slides>42</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Calibri</vt:lpstr>
      <vt:lpstr>Calibri Light</vt:lpstr>
      <vt:lpstr>Cambria Math</vt:lpstr>
      <vt:lpstr>Mangal</vt:lpstr>
      <vt:lpstr>Times</vt:lpstr>
      <vt:lpstr>Retrospect</vt:lpstr>
      <vt:lpstr>Neural Network LMs</vt:lpstr>
      <vt:lpstr>Recap: Logistic Regression</vt:lpstr>
      <vt:lpstr>Recap: Sigmoid function</vt:lpstr>
      <vt:lpstr>Recap: Probabilities </vt:lpstr>
      <vt:lpstr>Recap: Loss functions</vt:lpstr>
      <vt:lpstr>Recap: Loss functions</vt:lpstr>
      <vt:lpstr>Recap: Cross-entropy loss</vt:lpstr>
      <vt:lpstr>Recap: Cross-entropy loss</vt:lpstr>
      <vt:lpstr>Recap: Finding good parameters </vt:lpstr>
      <vt:lpstr>Iteratively find minimum</vt:lpstr>
      <vt:lpstr>Stochastic gradient descent algorithm </vt:lpstr>
      <vt:lpstr>Neural Networks: A brain-inspired metaphor</vt:lpstr>
      <vt:lpstr>A single neuron</vt:lpstr>
      <vt:lpstr>Neural networks</vt:lpstr>
      <vt:lpstr>Mathematical Notation</vt:lpstr>
      <vt:lpstr>Mathematical Notation</vt:lpstr>
      <vt:lpstr>Mathematical Notation</vt:lpstr>
      <vt:lpstr>Dimensions of the layers</vt:lpstr>
      <vt:lpstr>Dimensions of the output layer</vt:lpstr>
      <vt:lpstr>Representation Power</vt:lpstr>
      <vt:lpstr>Common Nonlinearities </vt:lpstr>
      <vt:lpstr>Training concerns</vt:lpstr>
      <vt:lpstr>Language Models</vt:lpstr>
      <vt:lpstr>Limitations of LMs</vt:lpstr>
      <vt:lpstr>Neural LMs (Bengio et al 2003)</vt:lpstr>
      <vt:lpstr>Neural LMs</vt:lpstr>
      <vt:lpstr>Neural LMs</vt:lpstr>
      <vt:lpstr>PowerPoint Presentation</vt:lpstr>
      <vt:lpstr>Training</vt:lpstr>
      <vt:lpstr>Advantages of NN LMs</vt:lpstr>
      <vt:lpstr>Language Modeling </vt:lpstr>
      <vt:lpstr>Curse of dimensionality / sparse statistics </vt:lpstr>
      <vt:lpstr>Chain rule</vt:lpstr>
      <vt:lpstr>Probability tables</vt:lpstr>
      <vt:lpstr>Unseen sequences</vt:lpstr>
      <vt:lpstr>Alternate idea</vt:lpstr>
      <vt:lpstr>A Neural Probabilistic LM</vt:lpstr>
      <vt:lpstr>A Neural Probabilistic LM</vt:lpstr>
      <vt:lpstr>A Neural Probabilistic LM</vt:lpstr>
      <vt:lpstr>PowerPoint Presentation</vt:lpstr>
      <vt:lpstr>Word embeddings</vt:lpstr>
      <vt:lpstr>Current state of the art neural LMs</vt:lpstr>
    </vt:vector>
  </TitlesOfParts>
  <Company>Carnegie Mellon University</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Callison-Burch, Christopher</cp:lastModifiedBy>
  <cp:revision>1849</cp:revision>
  <cp:lastPrinted>2019-02-25T21:31:18Z</cp:lastPrinted>
  <dcterms:created xsi:type="dcterms:W3CDTF">2009-06-12T17:14:38Z</dcterms:created>
  <dcterms:modified xsi:type="dcterms:W3CDTF">2019-02-27T18:33:15Z</dcterms:modified>
</cp:coreProperties>
</file>

<file path=docProps/thumbnail.jpeg>
</file>